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Action1.xml" ContentType="application/vnd.ms-office.inkAction+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78" r:id="rId4"/>
    <p:sldId id="262" r:id="rId5"/>
    <p:sldId id="277" r:id="rId6"/>
    <p:sldId id="261" r:id="rId7"/>
    <p:sldId id="258" r:id="rId8"/>
    <p:sldId id="263" r:id="rId9"/>
    <p:sldId id="266" r:id="rId10"/>
    <p:sldId id="264" r:id="rId11"/>
    <p:sldId id="267" r:id="rId12"/>
    <p:sldId id="265"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opher Mujjabi" userId="374e098d703d0fe9" providerId="LiveId" clId="{A11A3148-3729-4897-B380-A5CFE8169F35}"/>
    <pc:docChg chg="modSld">
      <pc:chgData name="Christopher Mujjabi" userId="374e098d703d0fe9" providerId="LiveId" clId="{A11A3148-3729-4897-B380-A5CFE8169F35}" dt="2022-07-21T20:11:16.836" v="0" actId="1076"/>
      <pc:docMkLst>
        <pc:docMk/>
      </pc:docMkLst>
      <pc:sldChg chg="modSp mod">
        <pc:chgData name="Christopher Mujjabi" userId="374e098d703d0fe9" providerId="LiveId" clId="{A11A3148-3729-4897-B380-A5CFE8169F35}" dt="2022-07-21T20:11:16.836" v="0" actId="1076"/>
        <pc:sldMkLst>
          <pc:docMk/>
          <pc:sldMk cId="3305304939" sldId="263"/>
        </pc:sldMkLst>
        <pc:picChg chg="mod">
          <ac:chgData name="Christopher Mujjabi" userId="374e098d703d0fe9" providerId="LiveId" clId="{A11A3148-3729-4897-B380-A5CFE8169F35}" dt="2022-07-21T20:11:16.836" v="0" actId="1076"/>
          <ac:picMkLst>
            <pc:docMk/>
            <pc:sldMk cId="3305304939" sldId="263"/>
            <ac:picMk id="4" creationId="{507C6A66-D347-002B-81E2-1641A81389D4}"/>
          </ac:picMkLst>
        </pc:picChg>
      </pc:sldChg>
    </pc:docChg>
  </pc:docChgLst>
  <pc:docChgLst>
    <pc:chgData name="Christopher Mujjabi" userId="374e098d703d0fe9" providerId="LiveId" clId="{20A2F842-B984-4C6E-9D99-78FDEB8163DD}"/>
    <pc:docChg chg="custSel addSld delSld modSld sldOrd">
      <pc:chgData name="Christopher Mujjabi" userId="374e098d703d0fe9" providerId="LiveId" clId="{20A2F842-B984-4C6E-9D99-78FDEB8163DD}" dt="2022-07-17T23:42:48.166" v="92" actId="14100"/>
      <pc:docMkLst>
        <pc:docMk/>
      </pc:docMkLst>
      <pc:sldChg chg="addSp delSp modSp mod">
        <pc:chgData name="Christopher Mujjabi" userId="374e098d703d0fe9" providerId="LiveId" clId="{20A2F842-B984-4C6E-9D99-78FDEB8163DD}" dt="2022-07-17T23:32:47.252" v="13" actId="14100"/>
        <pc:sldMkLst>
          <pc:docMk/>
          <pc:sldMk cId="1809178428" sldId="257"/>
        </pc:sldMkLst>
        <pc:picChg chg="add mod">
          <ac:chgData name="Christopher Mujjabi" userId="374e098d703d0fe9" providerId="LiveId" clId="{20A2F842-B984-4C6E-9D99-78FDEB8163DD}" dt="2022-07-17T23:32:39.247" v="12" actId="1076"/>
          <ac:picMkLst>
            <pc:docMk/>
            <pc:sldMk cId="1809178428" sldId="257"/>
            <ac:picMk id="2" creationId="{D8AD4E68-E236-D4BE-5F2B-950631EA14C4}"/>
          </ac:picMkLst>
        </pc:picChg>
        <pc:picChg chg="del">
          <ac:chgData name="Christopher Mujjabi" userId="374e098d703d0fe9" providerId="LiveId" clId="{20A2F842-B984-4C6E-9D99-78FDEB8163DD}" dt="2022-07-17T23:32:28.563" v="6" actId="478"/>
          <ac:picMkLst>
            <pc:docMk/>
            <pc:sldMk cId="1809178428" sldId="257"/>
            <ac:picMk id="3" creationId="{BE01ED37-1212-4588-93EC-B2D95955BD45}"/>
          </ac:picMkLst>
        </pc:picChg>
        <pc:picChg chg="del">
          <ac:chgData name="Christopher Mujjabi" userId="374e098d703d0fe9" providerId="LiveId" clId="{20A2F842-B984-4C6E-9D99-78FDEB8163DD}" dt="2022-07-17T23:29:56.486" v="2" actId="478"/>
          <ac:picMkLst>
            <pc:docMk/>
            <pc:sldMk cId="1809178428" sldId="257"/>
            <ac:picMk id="10" creationId="{74B82231-53D7-41D6-BA75-4C369A78EDCA}"/>
          </ac:picMkLst>
        </pc:picChg>
        <pc:cxnChg chg="mod">
          <ac:chgData name="Christopher Mujjabi" userId="374e098d703d0fe9" providerId="LiveId" clId="{20A2F842-B984-4C6E-9D99-78FDEB8163DD}" dt="2022-07-17T23:32:47.252" v="13" actId="14100"/>
          <ac:cxnSpMkLst>
            <pc:docMk/>
            <pc:sldMk cId="1809178428" sldId="257"/>
            <ac:cxnSpMk id="9" creationId="{392C8266-CADE-47C7-A5E4-EBA6F17E6DCE}"/>
          </ac:cxnSpMkLst>
        </pc:cxnChg>
      </pc:sldChg>
      <pc:sldChg chg="del">
        <pc:chgData name="Christopher Mujjabi" userId="374e098d703d0fe9" providerId="LiveId" clId="{20A2F842-B984-4C6E-9D99-78FDEB8163DD}" dt="2022-07-17T23:29:42.640" v="0" actId="2696"/>
        <pc:sldMkLst>
          <pc:docMk/>
          <pc:sldMk cId="3223710625" sldId="259"/>
        </pc:sldMkLst>
      </pc:sldChg>
      <pc:sldChg chg="del">
        <pc:chgData name="Christopher Mujjabi" userId="374e098d703d0fe9" providerId="LiveId" clId="{20A2F842-B984-4C6E-9D99-78FDEB8163DD}" dt="2022-07-17T23:29:47.680" v="1" actId="2696"/>
        <pc:sldMkLst>
          <pc:docMk/>
          <pc:sldMk cId="1740997795" sldId="260"/>
        </pc:sldMkLst>
      </pc:sldChg>
      <pc:sldChg chg="addSp delSp modSp mod">
        <pc:chgData name="Christopher Mujjabi" userId="374e098d703d0fe9" providerId="LiveId" clId="{20A2F842-B984-4C6E-9D99-78FDEB8163DD}" dt="2022-07-17T23:37:31.425" v="57" actId="1076"/>
        <pc:sldMkLst>
          <pc:docMk/>
          <pc:sldMk cId="1358722440" sldId="262"/>
        </pc:sldMkLst>
        <pc:spChg chg="del">
          <ac:chgData name="Christopher Mujjabi" userId="374e098d703d0fe9" providerId="LiveId" clId="{20A2F842-B984-4C6E-9D99-78FDEB8163DD}" dt="2022-07-17T23:37:13.107" v="49" actId="478"/>
          <ac:spMkLst>
            <pc:docMk/>
            <pc:sldMk cId="1358722440" sldId="262"/>
            <ac:spMk id="2" creationId="{20C9E7EF-25BB-4124-BFA2-F95F94E85BB3}"/>
          </ac:spMkLst>
        </pc:spChg>
        <pc:picChg chg="mod">
          <ac:chgData name="Christopher Mujjabi" userId="374e098d703d0fe9" providerId="LiveId" clId="{20A2F842-B984-4C6E-9D99-78FDEB8163DD}" dt="2022-07-17T23:37:16.387" v="50" actId="1076"/>
          <ac:picMkLst>
            <pc:docMk/>
            <pc:sldMk cId="1358722440" sldId="262"/>
            <ac:picMk id="3" creationId="{A7F4A759-8D11-4141-8A60-35AA21855304}"/>
          </ac:picMkLst>
        </pc:picChg>
        <pc:picChg chg="add mod">
          <ac:chgData name="Christopher Mujjabi" userId="374e098d703d0fe9" providerId="LiveId" clId="{20A2F842-B984-4C6E-9D99-78FDEB8163DD}" dt="2022-07-17T23:37:31.425" v="57" actId="1076"/>
          <ac:picMkLst>
            <pc:docMk/>
            <pc:sldMk cId="1358722440" sldId="262"/>
            <ac:picMk id="6" creationId="{F3F81D23-ED74-98FB-D1B9-7DB708E2C48D}"/>
          </ac:picMkLst>
        </pc:picChg>
      </pc:sldChg>
      <pc:sldChg chg="delSp mod">
        <pc:chgData name="Christopher Mujjabi" userId="374e098d703d0fe9" providerId="LiveId" clId="{20A2F842-B984-4C6E-9D99-78FDEB8163DD}" dt="2022-07-17T23:35:46.928" v="48" actId="478"/>
        <pc:sldMkLst>
          <pc:docMk/>
          <pc:sldMk cId="2554190871" sldId="266"/>
        </pc:sldMkLst>
        <pc:picChg chg="del">
          <ac:chgData name="Christopher Mujjabi" userId="374e098d703d0fe9" providerId="LiveId" clId="{20A2F842-B984-4C6E-9D99-78FDEB8163DD}" dt="2022-07-17T23:35:46.928" v="48" actId="478"/>
          <ac:picMkLst>
            <pc:docMk/>
            <pc:sldMk cId="2554190871" sldId="266"/>
            <ac:picMk id="12" creationId="{B17A421D-D24B-4D61-9199-A2A925EFA226}"/>
          </ac:picMkLst>
        </pc:picChg>
      </pc:sldChg>
      <pc:sldChg chg="addSp modSp mod ord">
        <pc:chgData name="Christopher Mujjabi" userId="374e098d703d0fe9" providerId="LiveId" clId="{20A2F842-B984-4C6E-9D99-78FDEB8163DD}" dt="2022-07-17T23:35:39.573" v="47"/>
        <pc:sldMkLst>
          <pc:docMk/>
          <pc:sldMk cId="3087922673" sldId="267"/>
        </pc:sldMkLst>
        <pc:spChg chg="add mod">
          <ac:chgData name="Christopher Mujjabi" userId="374e098d703d0fe9" providerId="LiveId" clId="{20A2F842-B984-4C6E-9D99-78FDEB8163DD}" dt="2022-07-17T23:34:39.301" v="35" actId="14100"/>
          <ac:spMkLst>
            <pc:docMk/>
            <pc:sldMk cId="3087922673" sldId="267"/>
            <ac:spMk id="9" creationId="{6B48DF35-A199-9CD3-1E39-A1E48FC6B2BC}"/>
          </ac:spMkLst>
        </pc:spChg>
        <pc:spChg chg="add mod">
          <ac:chgData name="Christopher Mujjabi" userId="374e098d703d0fe9" providerId="LiveId" clId="{20A2F842-B984-4C6E-9D99-78FDEB8163DD}" dt="2022-07-17T23:35:30.130" v="45" actId="20577"/>
          <ac:spMkLst>
            <pc:docMk/>
            <pc:sldMk cId="3087922673" sldId="267"/>
            <ac:spMk id="10" creationId="{E0831F17-54BD-16BE-7A42-9354CCA9D89C}"/>
          </ac:spMkLst>
        </pc:spChg>
      </pc:sldChg>
      <pc:sldChg chg="new del">
        <pc:chgData name="Christopher Mujjabi" userId="374e098d703d0fe9" providerId="LiveId" clId="{20A2F842-B984-4C6E-9D99-78FDEB8163DD}" dt="2022-07-17T23:38:37.686" v="60" actId="2696"/>
        <pc:sldMkLst>
          <pc:docMk/>
          <pc:sldMk cId="3783076626" sldId="269"/>
        </pc:sldMkLst>
      </pc:sldChg>
      <pc:sldChg chg="add">
        <pc:chgData name="Christopher Mujjabi" userId="374e098d703d0fe9" providerId="LiveId" clId="{20A2F842-B984-4C6E-9D99-78FDEB8163DD}" dt="2022-07-17T23:38:32.183" v="59"/>
        <pc:sldMkLst>
          <pc:docMk/>
          <pc:sldMk cId="1624634019" sldId="277"/>
        </pc:sldMkLst>
      </pc:sldChg>
      <pc:sldChg chg="addSp delSp modSp new mod">
        <pc:chgData name="Christopher Mujjabi" userId="374e098d703d0fe9" providerId="LiveId" clId="{20A2F842-B984-4C6E-9D99-78FDEB8163DD}" dt="2022-07-17T23:42:48.166" v="92" actId="14100"/>
        <pc:sldMkLst>
          <pc:docMk/>
          <pc:sldMk cId="1533991446" sldId="278"/>
        </pc:sldMkLst>
        <pc:spChg chg="del">
          <ac:chgData name="Christopher Mujjabi" userId="374e098d703d0fe9" providerId="LiveId" clId="{20A2F842-B984-4C6E-9D99-78FDEB8163DD}" dt="2022-07-17T23:39:55.813" v="62" actId="478"/>
          <ac:spMkLst>
            <pc:docMk/>
            <pc:sldMk cId="1533991446" sldId="278"/>
            <ac:spMk id="2" creationId="{1EA6B719-C804-819A-9BD3-222B0DEEEE11}"/>
          </ac:spMkLst>
        </pc:spChg>
        <pc:spChg chg="del mod">
          <ac:chgData name="Christopher Mujjabi" userId="374e098d703d0fe9" providerId="LiveId" clId="{20A2F842-B984-4C6E-9D99-78FDEB8163DD}" dt="2022-07-17T23:40:04.784" v="77" actId="478"/>
          <ac:spMkLst>
            <pc:docMk/>
            <pc:sldMk cId="1533991446" sldId="278"/>
            <ac:spMk id="3" creationId="{15BA7B57-B71F-16E3-6BBA-E1B671623C68}"/>
          </ac:spMkLst>
        </pc:spChg>
        <pc:picChg chg="add mod">
          <ac:chgData name="Christopher Mujjabi" userId="374e098d703d0fe9" providerId="LiveId" clId="{20A2F842-B984-4C6E-9D99-78FDEB8163DD}" dt="2022-07-17T23:42:48.166" v="92" actId="14100"/>
          <ac:picMkLst>
            <pc:docMk/>
            <pc:sldMk cId="1533991446" sldId="278"/>
            <ac:picMk id="4" creationId="{765F3BBC-07AA-92F7-3F4D-B451D1E08A07}"/>
          </ac:picMkLst>
        </pc:picChg>
        <pc:picChg chg="add mod">
          <ac:chgData name="Christopher Mujjabi" userId="374e098d703d0fe9" providerId="LiveId" clId="{20A2F842-B984-4C6E-9D99-78FDEB8163DD}" dt="2022-07-17T23:42:39.166" v="88" actId="1076"/>
          <ac:picMkLst>
            <pc:docMk/>
            <pc:sldMk cId="1533991446" sldId="278"/>
            <ac:picMk id="5" creationId="{3B456885-E5F5-47FC-E254-3D5D93B55E04}"/>
          </ac:picMkLst>
        </pc:picChg>
      </pc:sldChg>
    </pc:docChg>
  </pc:docChgLst>
</pc:chgInfo>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42775" units="1/cm"/>
          <inkml:channelProperty channel="T" name="resolution" value="1" units="1/dev"/>
        </inkml:channelProperties>
      </inkml:inkSource>
      <inkml:timestamp xml:id="ts0" timeString="2021-04-16T17:55:31.390"/>
    </inkml:context>
    <inkml:brush xml:id="br0">
      <inkml:brushProperty name="width" value="0.05292" units="cm"/>
      <inkml:brushProperty name="height" value="0.05292" units="cm"/>
      <inkml:brushProperty name="color" value="#FF0000"/>
    </inkml:brush>
  </inkml:definitions>
  <iact:action type="add" startTime="10047">
    <iact:property name="dataType"/>
    <iact:actionData xml:id="d0">
      <inkml:trace xmlns:inkml="http://www.w3.org/2003/InkML" xml:id="stk0" contextRef="#ctx0" brushRef="#br0">8295 8955 0,'0'0'3,"-26"0"21,-24-25-20,24 25 3,-24 0 0,24 0 1,-25 0 1,26 0-2,0 0 2,-51 0 7,50 0-9,-24 0 11,24 0-12,-25 25 2,-25 0 9,26-25-9,24 26 1,-50-26-3,25 25 5,26 0-4,0-25 1,-1 26 1,-24-26 28,50 51-3,-26-26-26,1 0 0,25 1-2,0 50 4,0-51-4,0 51 4,0-50-1,0 75-2,0-50 1,25 25 9,1-51-11,-1 26 2,0-26 2,-25 1-3,26-1 1,-26 0 6,0 1-4,25-1 0,-25 0-4,25 26 3,26 0-2,-26-26 2,1 1-2,25 24-1,-26-24 2,0-26 2,26 51-2,0-1-2,-26-24 4,-25-1-1,76 51-2,-50-51 2,24 1-2,1-1 8,-26-25-6,26 0-1,-25 0-2,-1 26 3,-25-1 0,25 0-1,1-25-1,24 0 1,-24 0-1,25 0 4,-1 0 2,26 0-4,51 0 1,-76 26-3,-26-26 1,77 25-2,-77 0 2,26-25 8,0 26-7,50-1 7,1-25-8,-1 0 1,26 0-1,25 0 0,0 0-1,-50 0 3,25 0-4,-26 0 3,-76 0-1,1 0 0,-1 0 0,26 0 7,-26 0-6,1-25 21,-1-1-21,0-50 14,1 51-14,-26 0 8,25-1-8,-25 1-3,0-1 1,0 1 9,0-51-7,0 51-2,0-1 1,0-50 0,0 51 2,0-77-4,-25 77 3,-1-51 0,1 76-1,-51-76 0,76 50 2,-25 1-6,-1 0 13,-25-26-2,26 26 2,25-1-8,-25 26-1,-26-51 0,0-25 0,26 76 0,-26-25 6,26 0-4,-26-26 6,0 0-2,26 26 4,-26-26 4,0 26-3,1-1-5,-1 1-3,0-26-4,26 26-2,0 0 6,-26-1-5,25 1 12,-24-1-11,24 1 2,1 25 4,0-25 7,-26 25-16,0-26 13,51 1-8,-25 0 0,-1 25-2,-24-26 8,24 26 11,-24-25-18,24 25 5,-25-51 14,26 51-13,0 0 3,-1 0-11,1 0 10,-26-25 1,26 25 0,-1-26-11,-24 26 18,24 0-16,1 0 3,-51 0-4,51 0-1,-1 0 11,-25 0 15,26 0-17,0 0 1,-1 0-6,1 0-2,0 0 0,-1 0 6,1 0 12,-26 0-10,26 0-7,-1 0 15,-24 26-1,24-26 15,1 0-20,0 0 36,-1 25-36,1-25 1,-1 0 1,26 25-8,-25 1 23</inkml:trace>
    </iact:actionData>
  </iact:action>
  <iact:action type="add" startTime="21462">
    <iact:property name="dataType"/>
    <iact:actionData xml:id="d1">
      <inkml:trace xmlns:inkml="http://www.w3.org/2003/InkML" xml:id="stk1" contextRef="#ctx0" brushRef="#br0">10756 10122 0,'0'-51'56,"0"26"-16,25-1-34,0 1 6,1-26-8,24 0 4,-24 26 0,-1-51 6,0 51-11,1 25 4,25-51 2,-1 0-1,1-50 0,-26 75 4,1 1-8,-1-26 3,-25 26 2,26 0-1,-1-1 2,-25 1-4,25-1 6,1 1 4,-1 25-13,0 0 23,-25-25-20,26-1 6,50-24-8,-51 50 21,1-26-18,-1 26 2,26-25-2,-1-26 13,1 26-16,0-1 5,25 1 8,25-26-9,-50 26-2,0 0 20,-26 25-18,1 0 7,-1-26-7,0 26 0,52-51-1,-52 26 3,0 0-3,1 25 0,50-76 3,-26 50 5,52-24-7,-51-1 8,-1 25-7,-24 1 7,75 0-9,-50-26 11,-26 51-11,1-25 0,24-1 3,-24 26 4,-1-25-6,1 0 2,-1-1-3,0 1 3,26-1-4,-26 26 0,26-50 4,0 24-2,-51 1-1,25 25 2,26-25-4,0-26 6,-26 25-3,0 1 0,1 0-3,25-26 4,-26 26-1,26-26-1,-1 0 4,-24 26-6,25-26 6,-26 51-5,26-51 5,-1 26-6,-24 0 7,24-26-9,1 26 9,0-1-8,-26 1 8,26-1-5,0-24-1,-26 24 2,0 1 2,26 0-4,0-26 2,0 0 0,-1 0 8,-24 1-8,25-1-1,-26 0 1,0 0 8,1 26-7,24-26-1,-24 26 2,-1 0-1,0-1-1,1-24 6,-1 24-5,1 26-1,-1-25 0,26-26-2,-26 26 1,0-26 12,1 26-10,-26-1-4,25-50 13,-25 51-10,26-1-2,-1-24 12,0 24-2,-25 1 2,0 0-9,51-1-4,-26 1 13,-25-1-13,26-24 8,-26 24-11,0 1 14,0 0-4,25 25 1</inkml:trace>
    </iact:actionData>
  </iact:action>
</iact:action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85B98-0BA8-49C5-A134-351701E3F547}" type="datetimeFigureOut">
              <a:rPr lang="en-US" smtClean="0"/>
              <a:t>7/21/2022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608217-0503-4FCC-9372-2ACE9EB8FB8B}" type="slidenum">
              <a:rPr lang="en-US" smtClean="0"/>
              <a:t>‹#›</a:t>
            </a:fld>
            <a:endParaRPr lang="en-US"/>
          </a:p>
        </p:txBody>
      </p:sp>
    </p:spTree>
    <p:extLst>
      <p:ext uri="{BB962C8B-B14F-4D97-AF65-F5344CB8AC3E}">
        <p14:creationId xmlns:p14="http://schemas.microsoft.com/office/powerpoint/2010/main" val="39520396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Varieties that tolerate</a:t>
            </a:r>
            <a:r>
              <a:rPr lang="en-US" baseline="0" dirty="0"/>
              <a:t> high planting densities </a:t>
            </a:r>
          </a:p>
          <a:p>
            <a:r>
              <a:rPr lang="en-US" sz="1200" kern="1200" dirty="0">
                <a:solidFill>
                  <a:schemeClr val="tx1"/>
                </a:solidFill>
                <a:effectLst/>
                <a:latin typeface="+mn-lt"/>
                <a:ea typeface="+mn-ea"/>
                <a:cs typeface="+mn-cs"/>
              </a:rPr>
              <a:t>43%</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the total maize</a:t>
            </a:r>
            <a:r>
              <a:rPr lang="en-US" sz="1200" kern="1200" baseline="0" dirty="0">
                <a:solidFill>
                  <a:schemeClr val="tx1"/>
                </a:solidFill>
                <a:effectLst/>
                <a:latin typeface="+mn-lt"/>
                <a:ea typeface="+mn-ea"/>
                <a:cs typeface="+mn-cs"/>
              </a:rPr>
              <a:t> is </a:t>
            </a:r>
            <a:r>
              <a:rPr lang="en-US" sz="1200" kern="1200" dirty="0">
                <a:solidFill>
                  <a:schemeClr val="tx1"/>
                </a:solidFill>
                <a:effectLst/>
                <a:latin typeface="+mn-lt"/>
                <a:ea typeface="+mn-ea"/>
                <a:cs typeface="+mn-cs"/>
              </a:rPr>
              <a:t>feed for livestock and poultry and</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11 percent for human consumption (2010)</a:t>
            </a:r>
          </a:p>
          <a:p>
            <a:r>
              <a:rPr lang="en-US" sz="1200" kern="1200" dirty="0">
                <a:solidFill>
                  <a:schemeClr val="tx1"/>
                </a:solidFill>
                <a:effectLst/>
                <a:latin typeface="+mn-lt"/>
                <a:ea typeface="+mn-ea"/>
                <a:cs typeface="+mn-cs"/>
              </a:rPr>
              <a:t>N.U.E. is a product of nitrogen uptake efficiency (</a:t>
            </a:r>
            <a:r>
              <a:rPr lang="en-US" sz="1200" kern="1200" dirty="0" err="1">
                <a:solidFill>
                  <a:schemeClr val="tx1"/>
                </a:solidFill>
                <a:effectLst/>
                <a:latin typeface="+mn-lt"/>
                <a:ea typeface="+mn-ea"/>
                <a:cs typeface="+mn-cs"/>
              </a:rPr>
              <a:t>NUpE</a:t>
            </a:r>
            <a:r>
              <a:rPr lang="en-US" sz="1200" kern="1200" dirty="0">
                <a:solidFill>
                  <a:schemeClr val="tx1"/>
                </a:solidFill>
                <a:effectLst/>
                <a:latin typeface="+mn-lt"/>
                <a:ea typeface="+mn-ea"/>
                <a:cs typeface="+mn-cs"/>
              </a:rPr>
              <a:t>) and nitrogen utilization efficiency (NUtE).</a:t>
            </a:r>
          </a:p>
          <a:p>
            <a:endParaRPr lang="en-US" sz="1200" kern="1200" dirty="0">
              <a:solidFill>
                <a:schemeClr val="tx1"/>
              </a:solidFill>
              <a:effectLst/>
              <a:latin typeface="+mn-lt"/>
              <a:ea typeface="+mn-ea"/>
              <a:cs typeface="+mn-cs"/>
            </a:endParaRPr>
          </a:p>
          <a:p>
            <a:r>
              <a:rPr lang="en-US" dirty="0"/>
              <a:t>The NOP regulations prohibit the use of GMOs as “excluded methods” under 7 CFR § 205.105: “</a:t>
            </a:r>
          </a:p>
          <a:p>
            <a:r>
              <a:rPr lang="en-US" dirty="0"/>
              <a:t>A variety of methods to genetically modify organisms or influence their growth and development by means that are not possible under natural conditions or processes and are not considered compatible with organic production. Such methods include cell fusion, microencapsulation and </a:t>
            </a:r>
            <a:r>
              <a:rPr lang="en-US" dirty="0" err="1"/>
              <a:t>macroencapsulation</a:t>
            </a:r>
            <a:r>
              <a:rPr lang="en-US" dirty="0"/>
              <a:t>, and recombinant DNA technology (including gene deletion, gene doubling, introducing a foreign gene, and changing the positions of genes when achieved by recombinant DNA technology). Such methods do not include the use of traditional breeding, conjugation, fermentation, hybridization, in vitro fertilization, or tissue culture (7 CFR § 205.2-Terms defined)</a:t>
            </a:r>
          </a:p>
          <a:p>
            <a:r>
              <a:rPr lang="en-US" sz="1200" b="0" i="0" kern="1200" dirty="0">
                <a:solidFill>
                  <a:schemeClr val="tx1"/>
                </a:solidFill>
                <a:effectLst/>
                <a:latin typeface="+mn-lt"/>
                <a:ea typeface="+mn-ea"/>
                <a:cs typeface="+mn-cs"/>
              </a:rPr>
              <a:t>pectin methylesterase</a:t>
            </a:r>
            <a:endParaRPr lang="en-US" dirty="0"/>
          </a:p>
        </p:txBody>
      </p:sp>
      <p:sp>
        <p:nvSpPr>
          <p:cNvPr id="4" name="Slide Number Placeholder 3"/>
          <p:cNvSpPr>
            <a:spLocks noGrp="1"/>
          </p:cNvSpPr>
          <p:nvPr>
            <p:ph type="sldNum" sz="quarter" idx="10"/>
          </p:nvPr>
        </p:nvSpPr>
        <p:spPr/>
        <p:txBody>
          <a:bodyPr/>
          <a:lstStyle/>
          <a:p>
            <a:fld id="{DEF6C9D0-CB6E-4E7F-8CD0-6B26C0670B1D}" type="slidenum">
              <a:rPr lang="en-US" smtClean="0"/>
              <a:t>5</a:t>
            </a:fld>
            <a:endParaRPr lang="en-US"/>
          </a:p>
        </p:txBody>
      </p:sp>
    </p:spTree>
    <p:extLst>
      <p:ext uri="{BB962C8B-B14F-4D97-AF65-F5344CB8AC3E}">
        <p14:creationId xmlns:p14="http://schemas.microsoft.com/office/powerpoint/2010/main" val="2481918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39D01-B4C0-4213-BCA8-83129B48A4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51BA19-237B-411C-B194-FADA5914BB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DA5876C-910F-4960-ACB7-830830B0BCFC}"/>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4817E6E6-0FE5-4B06-A498-9F605F777F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6390C0-EEAF-466D-9034-9619F10E2601}"/>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1342540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D0860-1EEC-460F-B729-D01B70FC63D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37E57AD-2058-442E-81A4-85B90EA3DB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5B81BA-1E27-4EB1-A41E-01B7BC1495C1}"/>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99884C70-C0D1-4D12-ABF7-6D900E701D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99C6A-7068-4F49-A8F6-4371DD633C0C}"/>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1979107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7E87D87-3C57-4352-AB46-5D2FA012366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D1FA2A-F759-488F-B736-DF81F9C0085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22AF7E-6034-48A8-82B1-B7032959A819}"/>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53AAD5F8-2201-4990-8BC3-A19BF426E1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A1533E-5F5D-4702-B3F0-0673D4DF304C}"/>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1402426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06379-8F40-4B0C-B0EA-DD0EE7341C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339326-2B83-4CF7-A7D4-00A97E7281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10B4-0675-425D-9DBB-19EE336BFDBC}"/>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B1FD951B-57EB-4EE1-8360-587FF6CBB8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BFB771-759D-44FF-BAB4-2C62B7D7F9A7}"/>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42732576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90A0F-230E-41B9-9C6F-DEE4742E1E5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06D58D6-B383-4883-B87C-95CB648F71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3EF321-7B74-4857-A08F-E1B9D5BEBF8D}"/>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C4468E57-BD9C-4AEF-BFA1-119E9B662A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C5DC3D-7A63-4492-BC78-BB29464A98E3}"/>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2347918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1FCCF-ECC4-4413-870C-E4B726F9DD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5C8F3F-189A-4F27-BF75-05B9DA8147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033056A-CF13-4F05-AF49-9C5CCFC684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AE8DBD-7AC3-402C-864C-CD2EB5DB8B64}"/>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6" name="Footer Placeholder 5">
            <a:extLst>
              <a:ext uri="{FF2B5EF4-FFF2-40B4-BE49-F238E27FC236}">
                <a16:creationId xmlns:a16="http://schemas.microsoft.com/office/drawing/2014/main" id="{835F8BC6-7F6F-4F84-A214-56D35FD7BD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64F69D-4C1E-46A3-A326-44512F8532BB}"/>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284118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32E57-12B7-41E5-B416-EDF64DB6BE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9A928E6-219A-46F5-AF3B-E45530FB9E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663FC7-D1CD-42BF-93B0-299B74EDBA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B52930B-E257-4DF8-831D-5A3D466184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F8C727-82D8-4A9D-88D4-12F3CB68281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0E3777-A962-4A55-8E99-4BFA3A9725CF}"/>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8" name="Footer Placeholder 7">
            <a:extLst>
              <a:ext uri="{FF2B5EF4-FFF2-40B4-BE49-F238E27FC236}">
                <a16:creationId xmlns:a16="http://schemas.microsoft.com/office/drawing/2014/main" id="{58012C63-3C72-4779-8026-7F2737D161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23A6B0A-F8E4-4533-B048-D00B3091CF0D}"/>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3777062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E8DBD-EF7F-4D44-B16C-5FD47C489B2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19C0B4-05C5-4B0E-BB53-4B5074CC2E3B}"/>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4" name="Footer Placeholder 3">
            <a:extLst>
              <a:ext uri="{FF2B5EF4-FFF2-40B4-BE49-F238E27FC236}">
                <a16:creationId xmlns:a16="http://schemas.microsoft.com/office/drawing/2014/main" id="{7145398E-4828-4780-A55F-3FA6159B8F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DF03143-C8DA-418D-A868-655694754744}"/>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3036392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60E125-7332-421E-917B-6E755F726946}"/>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3" name="Footer Placeholder 2">
            <a:extLst>
              <a:ext uri="{FF2B5EF4-FFF2-40B4-BE49-F238E27FC236}">
                <a16:creationId xmlns:a16="http://schemas.microsoft.com/office/drawing/2014/main" id="{86E42045-3FC1-41B8-AA56-68DE11CB18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5E08764-B3F7-4465-BDAA-9B912D3C898A}"/>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4101972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C75C3-F380-4BA6-86E6-8D3FEBC141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F0842C-A717-432B-8AC8-1CAB06EB36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9E9386-9E31-44A9-B959-22EAE7D2A5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6626F2A-CEBA-4697-A38A-F47F0FBEB2FD}"/>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6" name="Footer Placeholder 5">
            <a:extLst>
              <a:ext uri="{FF2B5EF4-FFF2-40B4-BE49-F238E27FC236}">
                <a16:creationId xmlns:a16="http://schemas.microsoft.com/office/drawing/2014/main" id="{58BC1E7F-07F9-484F-B487-5EC86095D6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B28E9-E220-4FC4-A1ED-5B7D2447DDC8}"/>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3905595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EB8AD-74D7-44B8-9E90-58D4FA81FF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EC5F5AF-8D96-4FA4-83B3-253F533425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449225-C6DE-4528-8D92-756580F45A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6DD0B7-265B-42EA-883F-180A89680AB5}"/>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6" name="Footer Placeholder 5">
            <a:extLst>
              <a:ext uri="{FF2B5EF4-FFF2-40B4-BE49-F238E27FC236}">
                <a16:creationId xmlns:a16="http://schemas.microsoft.com/office/drawing/2014/main" id="{3FCBA6E2-2C2F-453F-A006-7759BC0943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D177E3-8E26-4B88-9377-658DDBF1550B}"/>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2372528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FB2F8C3-770C-45DB-9B4F-FB389B9FAB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0A6250-DFF4-4439-9580-C598C80231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14AD7C-FE8A-4DF0-BE6C-CAD5E2CF85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DD4242A4-917F-4D15-8628-6BD2082EEE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4595DD3-A9BA-4CD4-BDB4-523527D121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4A2D4F-6D7F-4A65-88E7-EE91ED2428CF}" type="slidenum">
              <a:rPr lang="en-US" smtClean="0"/>
              <a:t>‹#›</a:t>
            </a:fld>
            <a:endParaRPr lang="en-US"/>
          </a:p>
        </p:txBody>
      </p:sp>
    </p:spTree>
    <p:extLst>
      <p:ext uri="{BB962C8B-B14F-4D97-AF65-F5344CB8AC3E}">
        <p14:creationId xmlns:p14="http://schemas.microsoft.com/office/powerpoint/2010/main" val="7082081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microsoft.com/office/2011/relationships/inkAction" Target="../ink/inkAction1.xml"/><Relationship Id="rId3" Type="http://schemas.openxmlformats.org/officeDocument/2006/relationships/slideLayout" Target="../slideLayouts/slideLayout7.xml"/><Relationship Id="rId7" Type="http://schemas.openxmlformats.org/officeDocument/2006/relationships/image" Target="../media/image1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4.png"/><Relationship Id="rId4" Type="http://schemas.openxmlformats.org/officeDocument/2006/relationships/notesSlide" Target="../notesSlides/notesSlide1.xml"/><Relationship Id="rId9" Type="http://schemas.openxmlformats.org/officeDocument/2006/relationships/image" Target="../media/image3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1AB0D-5820-471C-BA7E-D451EE459BB2}"/>
              </a:ext>
            </a:extLst>
          </p:cNvPr>
          <p:cNvSpPr>
            <a:spLocks noGrp="1"/>
          </p:cNvSpPr>
          <p:nvPr>
            <p:ph type="ctrTitle"/>
          </p:nvPr>
        </p:nvSpPr>
        <p:spPr>
          <a:xfrm>
            <a:off x="1228724" y="190501"/>
            <a:ext cx="9763125" cy="1919288"/>
          </a:xfrm>
          <a:solidFill>
            <a:schemeClr val="accent2">
              <a:lumMod val="75000"/>
            </a:schemeClr>
          </a:solidFill>
        </p:spPr>
        <p:txBody>
          <a:bodyPr/>
          <a:lstStyle/>
          <a:p>
            <a:r>
              <a:rPr lang="en-US" dirty="0"/>
              <a:t>Discovering STEM in ACES Program (DSAP)</a:t>
            </a:r>
          </a:p>
        </p:txBody>
      </p:sp>
      <p:sp>
        <p:nvSpPr>
          <p:cNvPr id="3" name="Subtitle 2">
            <a:extLst>
              <a:ext uri="{FF2B5EF4-FFF2-40B4-BE49-F238E27FC236}">
                <a16:creationId xmlns:a16="http://schemas.microsoft.com/office/drawing/2014/main" id="{F1940ABC-7E41-45BB-AE5B-B9A85DD144E2}"/>
              </a:ext>
            </a:extLst>
          </p:cNvPr>
          <p:cNvSpPr>
            <a:spLocks noGrp="1"/>
          </p:cNvSpPr>
          <p:nvPr>
            <p:ph type="subTitle" idx="1"/>
          </p:nvPr>
        </p:nvSpPr>
        <p:spPr>
          <a:xfrm>
            <a:off x="7079456" y="5551487"/>
            <a:ext cx="4481511" cy="550271"/>
          </a:xfrm>
        </p:spPr>
        <p:txBody>
          <a:bodyPr>
            <a:normAutofit/>
          </a:bodyPr>
          <a:lstStyle/>
          <a:p>
            <a:r>
              <a:rPr lang="en-US" sz="2800" dirty="0"/>
              <a:t>Mentor: Chris Mujjabi</a:t>
            </a:r>
          </a:p>
        </p:txBody>
      </p:sp>
      <p:pic>
        <p:nvPicPr>
          <p:cNvPr id="1026" name="Picture 2" descr="Plant Sciences Symposium">
            <a:extLst>
              <a:ext uri="{FF2B5EF4-FFF2-40B4-BE49-F238E27FC236}">
                <a16:creationId xmlns:a16="http://schemas.microsoft.com/office/drawing/2014/main" id="{9C8468F3-C95B-492E-A967-098E0442463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847" t="1" r="42281" b="38522"/>
          <a:stretch/>
        </p:blipFill>
        <p:spPr bwMode="auto">
          <a:xfrm>
            <a:off x="1228723" y="2308225"/>
            <a:ext cx="6331351" cy="36449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31ADB3C-9E0E-4F85-B20D-56737F68C0C8}"/>
              </a:ext>
            </a:extLst>
          </p:cNvPr>
          <p:cNvPicPr>
            <a:picLocks noChangeAspect="1"/>
          </p:cNvPicPr>
          <p:nvPr/>
        </p:nvPicPr>
        <p:blipFill rotWithShape="1">
          <a:blip r:embed="rId3"/>
          <a:srcRect t="6311" b="16955"/>
          <a:stretch/>
        </p:blipFill>
        <p:spPr>
          <a:xfrm>
            <a:off x="7648575" y="2308226"/>
            <a:ext cx="3343274" cy="3206750"/>
          </a:xfrm>
          <a:prstGeom prst="rect">
            <a:avLst/>
          </a:prstGeom>
        </p:spPr>
      </p:pic>
    </p:spTree>
    <p:extLst>
      <p:ext uri="{BB962C8B-B14F-4D97-AF65-F5344CB8AC3E}">
        <p14:creationId xmlns:p14="http://schemas.microsoft.com/office/powerpoint/2010/main" val="5463991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57B5F-9A80-4CBA-952C-3F6EC758BDFE}"/>
              </a:ext>
            </a:extLst>
          </p:cNvPr>
          <p:cNvSpPr txBox="1"/>
          <p:nvPr/>
        </p:nvSpPr>
        <p:spPr>
          <a:xfrm>
            <a:off x="3267074" y="208768"/>
            <a:ext cx="6000751" cy="954107"/>
          </a:xfrm>
          <a:prstGeom prst="rect">
            <a:avLst/>
          </a:prstGeom>
          <a:noFill/>
        </p:spPr>
        <p:txBody>
          <a:bodyPr wrap="square" rtlCol="0">
            <a:spAutoFit/>
          </a:bodyPr>
          <a:lstStyle/>
          <a:p>
            <a:pPr algn="ctr"/>
            <a:r>
              <a:rPr lang="en-US" sz="2800" dirty="0"/>
              <a:t>Introduction to Statistical Analysis and Hypothesis Testing </a:t>
            </a:r>
          </a:p>
        </p:txBody>
      </p:sp>
      <p:pic>
        <p:nvPicPr>
          <p:cNvPr id="3" name="Picture 2">
            <a:extLst>
              <a:ext uri="{FF2B5EF4-FFF2-40B4-BE49-F238E27FC236}">
                <a16:creationId xmlns:a16="http://schemas.microsoft.com/office/drawing/2014/main" id="{B02AA5A5-8107-4D0B-9B20-9E92E0905FED}"/>
              </a:ext>
            </a:extLst>
          </p:cNvPr>
          <p:cNvPicPr>
            <a:picLocks noChangeAspect="1"/>
          </p:cNvPicPr>
          <p:nvPr/>
        </p:nvPicPr>
        <p:blipFill>
          <a:blip r:embed="rId2"/>
          <a:stretch>
            <a:fillRect/>
          </a:stretch>
        </p:blipFill>
        <p:spPr>
          <a:xfrm>
            <a:off x="643200" y="1593931"/>
            <a:ext cx="7114649" cy="3974937"/>
          </a:xfrm>
          <a:prstGeom prst="rect">
            <a:avLst/>
          </a:prstGeom>
        </p:spPr>
      </p:pic>
      <p:sp>
        <p:nvSpPr>
          <p:cNvPr id="4" name="TextBox 3">
            <a:extLst>
              <a:ext uri="{FF2B5EF4-FFF2-40B4-BE49-F238E27FC236}">
                <a16:creationId xmlns:a16="http://schemas.microsoft.com/office/drawing/2014/main" id="{234C368E-253A-4A63-B92D-F2E13B222473}"/>
              </a:ext>
            </a:extLst>
          </p:cNvPr>
          <p:cNvSpPr txBox="1"/>
          <p:nvPr/>
        </p:nvSpPr>
        <p:spPr>
          <a:xfrm>
            <a:off x="7891199" y="1990725"/>
            <a:ext cx="4053151" cy="2585323"/>
          </a:xfrm>
          <a:prstGeom prst="rect">
            <a:avLst/>
          </a:prstGeom>
          <a:noFill/>
        </p:spPr>
        <p:txBody>
          <a:bodyPr wrap="square" rtlCol="0">
            <a:spAutoFit/>
          </a:bodyPr>
          <a:lstStyle/>
          <a:p>
            <a:pPr marL="285750" indent="-285750">
              <a:buFont typeface="Arial" panose="020B0604020202020204" pitchFamily="34" charset="0"/>
              <a:buChar char="•"/>
            </a:pPr>
            <a:r>
              <a:rPr lang="en-US" dirty="0"/>
              <a:t>Use R Software to conduct a statistical analysis of the phenotypic data collected in the previous session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Test if N treatment influences hybrid performance. (Hypothesis testing)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Generate visual representation of our data (graphs, charts and figures in R)</a:t>
            </a:r>
          </a:p>
        </p:txBody>
      </p:sp>
    </p:spTree>
    <p:extLst>
      <p:ext uri="{BB962C8B-B14F-4D97-AF65-F5344CB8AC3E}">
        <p14:creationId xmlns:p14="http://schemas.microsoft.com/office/powerpoint/2010/main" val="105017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57B5F-9A80-4CBA-952C-3F6EC758BDFE}"/>
              </a:ext>
            </a:extLst>
          </p:cNvPr>
          <p:cNvSpPr txBox="1"/>
          <p:nvPr/>
        </p:nvSpPr>
        <p:spPr>
          <a:xfrm>
            <a:off x="3414712" y="208789"/>
            <a:ext cx="5362576" cy="646331"/>
          </a:xfrm>
          <a:prstGeom prst="rect">
            <a:avLst/>
          </a:prstGeom>
          <a:noFill/>
        </p:spPr>
        <p:txBody>
          <a:bodyPr wrap="square" rtlCol="0">
            <a:spAutoFit/>
          </a:bodyPr>
          <a:lstStyle/>
          <a:p>
            <a:pPr algn="ctr"/>
            <a:r>
              <a:rPr lang="en-US" sz="3600" dirty="0"/>
              <a:t>Additional Sessions </a:t>
            </a:r>
          </a:p>
        </p:txBody>
      </p:sp>
      <p:cxnSp>
        <p:nvCxnSpPr>
          <p:cNvPr id="5" name="Straight Connector 4">
            <a:extLst>
              <a:ext uri="{FF2B5EF4-FFF2-40B4-BE49-F238E27FC236}">
                <a16:creationId xmlns:a16="http://schemas.microsoft.com/office/drawing/2014/main" id="{1B2A1DD8-E4E0-4F97-AB83-AE0F7B8A8125}"/>
              </a:ext>
            </a:extLst>
          </p:cNvPr>
          <p:cNvCxnSpPr>
            <a:cxnSpLocks/>
          </p:cNvCxnSpPr>
          <p:nvPr/>
        </p:nvCxnSpPr>
        <p:spPr>
          <a:xfrm>
            <a:off x="6600827" y="1075799"/>
            <a:ext cx="0" cy="5487816"/>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502A804-E818-40C2-B543-DF678585ABD6}"/>
              </a:ext>
            </a:extLst>
          </p:cNvPr>
          <p:cNvSpPr txBox="1"/>
          <p:nvPr/>
        </p:nvSpPr>
        <p:spPr>
          <a:xfrm>
            <a:off x="209737" y="1182782"/>
            <a:ext cx="5004921" cy="523220"/>
          </a:xfrm>
          <a:prstGeom prst="rect">
            <a:avLst/>
          </a:prstGeom>
          <a:noFill/>
        </p:spPr>
        <p:txBody>
          <a:bodyPr wrap="square" rtlCol="0">
            <a:spAutoFit/>
          </a:bodyPr>
          <a:lstStyle/>
          <a:p>
            <a:r>
              <a:rPr lang="en-US" sz="2800" b="1" dirty="0"/>
              <a:t>Undergraduate student panel </a:t>
            </a:r>
          </a:p>
        </p:txBody>
      </p:sp>
      <p:pic>
        <p:nvPicPr>
          <p:cNvPr id="6" name="Picture 5">
            <a:extLst>
              <a:ext uri="{FF2B5EF4-FFF2-40B4-BE49-F238E27FC236}">
                <a16:creationId xmlns:a16="http://schemas.microsoft.com/office/drawing/2014/main" id="{5DD9F258-B827-4D21-8842-E84AD12D3470}"/>
              </a:ext>
            </a:extLst>
          </p:cNvPr>
          <p:cNvPicPr>
            <a:picLocks noChangeAspect="1"/>
          </p:cNvPicPr>
          <p:nvPr/>
        </p:nvPicPr>
        <p:blipFill rotWithShape="1">
          <a:blip r:embed="rId2"/>
          <a:srcRect l="2064" r="4051"/>
          <a:stretch/>
        </p:blipFill>
        <p:spPr>
          <a:xfrm>
            <a:off x="209559" y="1984186"/>
            <a:ext cx="6194108" cy="3691032"/>
          </a:xfrm>
          <a:prstGeom prst="rect">
            <a:avLst/>
          </a:prstGeom>
        </p:spPr>
      </p:pic>
      <p:pic>
        <p:nvPicPr>
          <p:cNvPr id="7" name="Picture 6">
            <a:extLst>
              <a:ext uri="{FF2B5EF4-FFF2-40B4-BE49-F238E27FC236}">
                <a16:creationId xmlns:a16="http://schemas.microsoft.com/office/drawing/2014/main" id="{5F1D1B72-F8B2-44F1-8F49-B4DE27D10895}"/>
              </a:ext>
            </a:extLst>
          </p:cNvPr>
          <p:cNvPicPr>
            <a:picLocks noChangeAspect="1"/>
          </p:cNvPicPr>
          <p:nvPr/>
        </p:nvPicPr>
        <p:blipFill rotWithShape="1">
          <a:blip r:embed="rId3"/>
          <a:srcRect b="12641"/>
          <a:stretch/>
        </p:blipFill>
        <p:spPr>
          <a:xfrm>
            <a:off x="6862649" y="1964196"/>
            <a:ext cx="4448172" cy="3711022"/>
          </a:xfrm>
          <a:prstGeom prst="rect">
            <a:avLst/>
          </a:prstGeom>
        </p:spPr>
      </p:pic>
      <p:sp>
        <p:nvSpPr>
          <p:cNvPr id="8" name="TextBox 7">
            <a:extLst>
              <a:ext uri="{FF2B5EF4-FFF2-40B4-BE49-F238E27FC236}">
                <a16:creationId xmlns:a16="http://schemas.microsoft.com/office/drawing/2014/main" id="{8B7E4A92-E592-4893-B3B6-BA8EDC23E464}"/>
              </a:ext>
            </a:extLst>
          </p:cNvPr>
          <p:cNvSpPr txBox="1"/>
          <p:nvPr/>
        </p:nvSpPr>
        <p:spPr>
          <a:xfrm>
            <a:off x="6724652" y="1182782"/>
            <a:ext cx="4448172" cy="523220"/>
          </a:xfrm>
          <a:prstGeom prst="rect">
            <a:avLst/>
          </a:prstGeom>
          <a:noFill/>
        </p:spPr>
        <p:txBody>
          <a:bodyPr wrap="square" rtlCol="0">
            <a:spAutoFit/>
          </a:bodyPr>
          <a:lstStyle/>
          <a:p>
            <a:r>
              <a:rPr lang="en-US" sz="2800" b="1" dirty="0"/>
              <a:t>Ice cream experiment </a:t>
            </a:r>
          </a:p>
        </p:txBody>
      </p:sp>
      <p:sp>
        <p:nvSpPr>
          <p:cNvPr id="9" name="TextBox 8">
            <a:extLst>
              <a:ext uri="{FF2B5EF4-FFF2-40B4-BE49-F238E27FC236}">
                <a16:creationId xmlns:a16="http://schemas.microsoft.com/office/drawing/2014/main" id="{6B48DF35-A199-9CD3-1E39-A1E48FC6B2BC}"/>
              </a:ext>
            </a:extLst>
          </p:cNvPr>
          <p:cNvSpPr txBox="1"/>
          <p:nvPr/>
        </p:nvSpPr>
        <p:spPr>
          <a:xfrm>
            <a:off x="314513" y="5783357"/>
            <a:ext cx="3685988" cy="523220"/>
          </a:xfrm>
          <a:prstGeom prst="rect">
            <a:avLst/>
          </a:prstGeom>
          <a:noFill/>
        </p:spPr>
        <p:txBody>
          <a:bodyPr wrap="square" rtlCol="0">
            <a:spAutoFit/>
          </a:bodyPr>
          <a:lstStyle/>
          <a:p>
            <a:r>
              <a:rPr lang="en-US" sz="2800" b="1" dirty="0"/>
              <a:t>Monday at 2 pm </a:t>
            </a:r>
          </a:p>
        </p:txBody>
      </p:sp>
      <p:sp>
        <p:nvSpPr>
          <p:cNvPr id="10" name="TextBox 9">
            <a:extLst>
              <a:ext uri="{FF2B5EF4-FFF2-40B4-BE49-F238E27FC236}">
                <a16:creationId xmlns:a16="http://schemas.microsoft.com/office/drawing/2014/main" id="{E0831F17-54BD-16BE-7A42-9354CCA9D89C}"/>
              </a:ext>
            </a:extLst>
          </p:cNvPr>
          <p:cNvSpPr txBox="1"/>
          <p:nvPr/>
        </p:nvSpPr>
        <p:spPr>
          <a:xfrm>
            <a:off x="6862649" y="5935094"/>
            <a:ext cx="3685988" cy="523220"/>
          </a:xfrm>
          <a:prstGeom prst="rect">
            <a:avLst/>
          </a:prstGeom>
          <a:noFill/>
        </p:spPr>
        <p:txBody>
          <a:bodyPr wrap="square" rtlCol="0">
            <a:spAutoFit/>
          </a:bodyPr>
          <a:lstStyle/>
          <a:p>
            <a:r>
              <a:rPr lang="en-US" sz="2800" b="1" dirty="0"/>
              <a:t>Monday at 11 - 12 pm </a:t>
            </a:r>
          </a:p>
        </p:txBody>
      </p:sp>
    </p:spTree>
    <p:extLst>
      <p:ext uri="{BB962C8B-B14F-4D97-AF65-F5344CB8AC3E}">
        <p14:creationId xmlns:p14="http://schemas.microsoft.com/office/powerpoint/2010/main" val="30879226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57B5F-9A80-4CBA-952C-3F6EC758BDFE}"/>
              </a:ext>
            </a:extLst>
          </p:cNvPr>
          <p:cNvSpPr txBox="1"/>
          <p:nvPr/>
        </p:nvSpPr>
        <p:spPr>
          <a:xfrm>
            <a:off x="3071811" y="190500"/>
            <a:ext cx="5595939" cy="954107"/>
          </a:xfrm>
          <a:prstGeom prst="rect">
            <a:avLst/>
          </a:prstGeom>
          <a:noFill/>
        </p:spPr>
        <p:txBody>
          <a:bodyPr wrap="square" rtlCol="0">
            <a:spAutoFit/>
          </a:bodyPr>
          <a:lstStyle/>
          <a:p>
            <a:pPr algn="ctr"/>
            <a:r>
              <a:rPr lang="en-US" sz="2800" dirty="0"/>
              <a:t>Weed management in Organic Systems</a:t>
            </a:r>
          </a:p>
        </p:txBody>
      </p:sp>
      <p:pic>
        <p:nvPicPr>
          <p:cNvPr id="5" name="Picture 4">
            <a:extLst>
              <a:ext uri="{FF2B5EF4-FFF2-40B4-BE49-F238E27FC236}">
                <a16:creationId xmlns:a16="http://schemas.microsoft.com/office/drawing/2014/main" id="{86BF02F7-58AB-4EAA-A14E-BFBE54A4CE6B}"/>
              </a:ext>
            </a:extLst>
          </p:cNvPr>
          <p:cNvPicPr>
            <a:picLocks noChangeAspect="1"/>
          </p:cNvPicPr>
          <p:nvPr/>
        </p:nvPicPr>
        <p:blipFill>
          <a:blip r:embed="rId2"/>
          <a:stretch>
            <a:fillRect/>
          </a:stretch>
        </p:blipFill>
        <p:spPr>
          <a:xfrm>
            <a:off x="5390347" y="1351331"/>
            <a:ext cx="6170676" cy="4764123"/>
          </a:xfrm>
          <a:prstGeom prst="rect">
            <a:avLst/>
          </a:prstGeom>
        </p:spPr>
      </p:pic>
      <p:pic>
        <p:nvPicPr>
          <p:cNvPr id="6" name="Picture 5">
            <a:extLst>
              <a:ext uri="{FF2B5EF4-FFF2-40B4-BE49-F238E27FC236}">
                <a16:creationId xmlns:a16="http://schemas.microsoft.com/office/drawing/2014/main" id="{2FA9B7C2-4831-4109-9BBE-66C2976D423C}"/>
              </a:ext>
            </a:extLst>
          </p:cNvPr>
          <p:cNvPicPr>
            <a:picLocks noChangeAspect="1"/>
          </p:cNvPicPr>
          <p:nvPr/>
        </p:nvPicPr>
        <p:blipFill>
          <a:blip r:embed="rId3"/>
          <a:stretch>
            <a:fillRect/>
          </a:stretch>
        </p:blipFill>
        <p:spPr>
          <a:xfrm>
            <a:off x="788576" y="1351331"/>
            <a:ext cx="4312894" cy="4764123"/>
          </a:xfrm>
          <a:prstGeom prst="rect">
            <a:avLst/>
          </a:prstGeom>
        </p:spPr>
      </p:pic>
    </p:spTree>
    <p:extLst>
      <p:ext uri="{BB962C8B-B14F-4D97-AF65-F5344CB8AC3E}">
        <p14:creationId xmlns:p14="http://schemas.microsoft.com/office/powerpoint/2010/main" val="2630378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638CFDD-B188-41CB-86FD-81646C0A1236}"/>
              </a:ext>
            </a:extLst>
          </p:cNvPr>
          <p:cNvSpPr>
            <a:spLocks noGrp="1"/>
          </p:cNvSpPr>
          <p:nvPr>
            <p:ph type="subTitle" idx="1"/>
          </p:nvPr>
        </p:nvSpPr>
        <p:spPr>
          <a:xfrm>
            <a:off x="942975" y="620713"/>
            <a:ext cx="9144000" cy="550862"/>
          </a:xfrm>
        </p:spPr>
        <p:txBody>
          <a:bodyPr>
            <a:normAutofit fontScale="92500" lnSpcReduction="10000"/>
          </a:bodyPr>
          <a:lstStyle/>
          <a:p>
            <a:r>
              <a:rPr lang="en-US" sz="4000" dirty="0"/>
              <a:t>Friday Afternoon: </a:t>
            </a:r>
          </a:p>
          <a:p>
            <a:endParaRPr lang="en-US" sz="4000" dirty="0"/>
          </a:p>
          <a:p>
            <a:endParaRPr lang="en-US" sz="4000" dirty="0"/>
          </a:p>
        </p:txBody>
      </p:sp>
      <p:sp>
        <p:nvSpPr>
          <p:cNvPr id="4" name="TextBox 3">
            <a:extLst>
              <a:ext uri="{FF2B5EF4-FFF2-40B4-BE49-F238E27FC236}">
                <a16:creationId xmlns:a16="http://schemas.microsoft.com/office/drawing/2014/main" id="{7E58E686-2D99-4962-A404-C057D9EDCC2A}"/>
              </a:ext>
            </a:extLst>
          </p:cNvPr>
          <p:cNvSpPr txBox="1"/>
          <p:nvPr/>
        </p:nvSpPr>
        <p:spPr>
          <a:xfrm>
            <a:off x="2333624" y="2143125"/>
            <a:ext cx="5095875" cy="2308324"/>
          </a:xfrm>
          <a:prstGeom prst="rect">
            <a:avLst/>
          </a:prstGeom>
          <a:noFill/>
        </p:spPr>
        <p:txBody>
          <a:bodyPr wrap="square" rtlCol="0">
            <a:spAutoFit/>
          </a:bodyPr>
          <a:lstStyle/>
          <a:p>
            <a:pPr marL="342900" indent="-342900">
              <a:buFont typeface="Arial" panose="020B0604020202020204" pitchFamily="34" charset="0"/>
              <a:buChar char="•"/>
            </a:pPr>
            <a:r>
              <a:rPr lang="en-US" sz="2400" dirty="0"/>
              <a:t>Working on the presentations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Feed feedback from students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Answer any pending questions </a:t>
            </a:r>
          </a:p>
          <a:p>
            <a:endParaRPr lang="en-US" sz="2400" dirty="0"/>
          </a:p>
        </p:txBody>
      </p:sp>
    </p:spTree>
    <p:extLst>
      <p:ext uri="{BB962C8B-B14F-4D97-AF65-F5344CB8AC3E}">
        <p14:creationId xmlns:p14="http://schemas.microsoft.com/office/powerpoint/2010/main" val="3799295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334A6F6-26E5-42CC-BD17-E6E75D3FA337}"/>
              </a:ext>
            </a:extLst>
          </p:cNvPr>
          <p:cNvPicPr>
            <a:picLocks noChangeAspect="1"/>
          </p:cNvPicPr>
          <p:nvPr/>
        </p:nvPicPr>
        <p:blipFill>
          <a:blip r:embed="rId2"/>
          <a:stretch>
            <a:fillRect/>
          </a:stretch>
        </p:blipFill>
        <p:spPr>
          <a:xfrm>
            <a:off x="4691102" y="347352"/>
            <a:ext cx="2809796" cy="2809796"/>
          </a:xfrm>
          <a:prstGeom prst="rect">
            <a:avLst/>
          </a:prstGeom>
        </p:spPr>
      </p:pic>
      <p:pic>
        <p:nvPicPr>
          <p:cNvPr id="6" name="Picture 5">
            <a:extLst>
              <a:ext uri="{FF2B5EF4-FFF2-40B4-BE49-F238E27FC236}">
                <a16:creationId xmlns:a16="http://schemas.microsoft.com/office/drawing/2014/main" id="{F6BFD412-B234-406A-B0EC-E0E58151B8DE}"/>
              </a:ext>
            </a:extLst>
          </p:cNvPr>
          <p:cNvPicPr>
            <a:picLocks noChangeAspect="1"/>
          </p:cNvPicPr>
          <p:nvPr/>
        </p:nvPicPr>
        <p:blipFill rotWithShape="1">
          <a:blip r:embed="rId3"/>
          <a:srcRect l="6159" r="4811"/>
          <a:stretch/>
        </p:blipFill>
        <p:spPr>
          <a:xfrm>
            <a:off x="616615" y="3292054"/>
            <a:ext cx="3261045" cy="2804771"/>
          </a:xfrm>
          <a:prstGeom prst="rect">
            <a:avLst/>
          </a:prstGeom>
        </p:spPr>
      </p:pic>
      <p:sp>
        <p:nvSpPr>
          <p:cNvPr id="7" name="TextBox 6">
            <a:extLst>
              <a:ext uri="{FF2B5EF4-FFF2-40B4-BE49-F238E27FC236}">
                <a16:creationId xmlns:a16="http://schemas.microsoft.com/office/drawing/2014/main" id="{879BF0B2-1113-4CF9-ADA5-8AD099C1C3C0}"/>
              </a:ext>
            </a:extLst>
          </p:cNvPr>
          <p:cNvSpPr txBox="1"/>
          <p:nvPr/>
        </p:nvSpPr>
        <p:spPr>
          <a:xfrm>
            <a:off x="3962893" y="3429000"/>
            <a:ext cx="3638549" cy="2554545"/>
          </a:xfrm>
          <a:prstGeom prst="rect">
            <a:avLst/>
          </a:prstGeom>
          <a:noFill/>
        </p:spPr>
        <p:txBody>
          <a:bodyPr wrap="square" rtlCol="0">
            <a:spAutoFit/>
          </a:bodyPr>
          <a:lstStyle/>
          <a:p>
            <a:r>
              <a:rPr lang="en-US" sz="2000" b="1" dirty="0"/>
              <a:t>Born in Uganda</a:t>
            </a:r>
          </a:p>
          <a:p>
            <a:endParaRPr lang="en-US" sz="2000" b="1" dirty="0"/>
          </a:p>
          <a:p>
            <a:r>
              <a:rPr lang="en-US" sz="2000" b="1" dirty="0"/>
              <a:t>Undergraduate in Costa Rica</a:t>
            </a:r>
          </a:p>
          <a:p>
            <a:r>
              <a:rPr lang="en-US" sz="2000" b="1" dirty="0"/>
              <a:t>Bachelor degree in Agronomy</a:t>
            </a:r>
          </a:p>
          <a:p>
            <a:endParaRPr lang="en-US" sz="2000" b="1" dirty="0"/>
          </a:p>
          <a:p>
            <a:r>
              <a:rPr lang="en-US" sz="2000" b="1" dirty="0"/>
              <a:t>UIUC since 2018</a:t>
            </a:r>
          </a:p>
          <a:p>
            <a:r>
              <a:rPr lang="en-US" sz="2000" b="1" dirty="0"/>
              <a:t>Graduate Student </a:t>
            </a:r>
          </a:p>
          <a:p>
            <a:r>
              <a:rPr lang="en-US" sz="2000" b="1" dirty="0"/>
              <a:t>Research Assistant – Bohn Lab</a:t>
            </a:r>
          </a:p>
        </p:txBody>
      </p:sp>
      <p:cxnSp>
        <p:nvCxnSpPr>
          <p:cNvPr id="9" name="Straight Connector 8">
            <a:extLst>
              <a:ext uri="{FF2B5EF4-FFF2-40B4-BE49-F238E27FC236}">
                <a16:creationId xmlns:a16="http://schemas.microsoft.com/office/drawing/2014/main" id="{392C8266-CADE-47C7-A5E4-EBA6F17E6DCE}"/>
              </a:ext>
            </a:extLst>
          </p:cNvPr>
          <p:cNvCxnSpPr>
            <a:cxnSpLocks/>
          </p:cNvCxnSpPr>
          <p:nvPr/>
        </p:nvCxnSpPr>
        <p:spPr>
          <a:xfrm>
            <a:off x="7686675" y="347352"/>
            <a:ext cx="0" cy="5398919"/>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377B2F98-F279-482B-9E18-FF71E26BFA3C}"/>
              </a:ext>
            </a:extLst>
          </p:cNvPr>
          <p:cNvPicPr>
            <a:picLocks noChangeAspect="1"/>
          </p:cNvPicPr>
          <p:nvPr/>
        </p:nvPicPr>
        <p:blipFill>
          <a:blip r:embed="rId4"/>
          <a:stretch>
            <a:fillRect/>
          </a:stretch>
        </p:blipFill>
        <p:spPr>
          <a:xfrm>
            <a:off x="616615" y="352377"/>
            <a:ext cx="3925692" cy="2804771"/>
          </a:xfrm>
          <a:prstGeom prst="rect">
            <a:avLst/>
          </a:prstGeom>
        </p:spPr>
      </p:pic>
      <p:pic>
        <p:nvPicPr>
          <p:cNvPr id="2" name="Picture 1">
            <a:extLst>
              <a:ext uri="{FF2B5EF4-FFF2-40B4-BE49-F238E27FC236}">
                <a16:creationId xmlns:a16="http://schemas.microsoft.com/office/drawing/2014/main" id="{D8AD4E68-E236-D4BE-5F2B-950631EA14C4}"/>
              </a:ext>
            </a:extLst>
          </p:cNvPr>
          <p:cNvPicPr>
            <a:picLocks noChangeAspect="1"/>
          </p:cNvPicPr>
          <p:nvPr/>
        </p:nvPicPr>
        <p:blipFill>
          <a:blip r:embed="rId5"/>
          <a:stretch>
            <a:fillRect/>
          </a:stretch>
        </p:blipFill>
        <p:spPr>
          <a:xfrm>
            <a:off x="7787219" y="347352"/>
            <a:ext cx="4319135" cy="5398919"/>
          </a:xfrm>
          <a:prstGeom prst="rect">
            <a:avLst/>
          </a:prstGeom>
        </p:spPr>
      </p:pic>
    </p:spTree>
    <p:extLst>
      <p:ext uri="{BB962C8B-B14F-4D97-AF65-F5344CB8AC3E}">
        <p14:creationId xmlns:p14="http://schemas.microsoft.com/office/powerpoint/2010/main" val="1809178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5F3BBC-07AA-92F7-3F4D-B451D1E08A07}"/>
              </a:ext>
            </a:extLst>
          </p:cNvPr>
          <p:cNvPicPr>
            <a:picLocks noChangeAspect="1"/>
          </p:cNvPicPr>
          <p:nvPr/>
        </p:nvPicPr>
        <p:blipFill>
          <a:blip r:embed="rId2"/>
          <a:stretch>
            <a:fillRect/>
          </a:stretch>
        </p:blipFill>
        <p:spPr>
          <a:xfrm>
            <a:off x="342901" y="233362"/>
            <a:ext cx="5443552" cy="3119437"/>
          </a:xfrm>
          <a:prstGeom prst="rect">
            <a:avLst/>
          </a:prstGeom>
        </p:spPr>
      </p:pic>
      <p:pic>
        <p:nvPicPr>
          <p:cNvPr id="5" name="Picture 4">
            <a:extLst>
              <a:ext uri="{FF2B5EF4-FFF2-40B4-BE49-F238E27FC236}">
                <a16:creationId xmlns:a16="http://schemas.microsoft.com/office/drawing/2014/main" id="{3B456885-E5F5-47FC-E254-3D5D93B55E04}"/>
              </a:ext>
            </a:extLst>
          </p:cNvPr>
          <p:cNvPicPr>
            <a:picLocks noChangeAspect="1"/>
          </p:cNvPicPr>
          <p:nvPr/>
        </p:nvPicPr>
        <p:blipFill>
          <a:blip r:embed="rId3"/>
          <a:stretch>
            <a:fillRect/>
          </a:stretch>
        </p:blipFill>
        <p:spPr>
          <a:xfrm>
            <a:off x="6791326" y="3516450"/>
            <a:ext cx="4905374" cy="3008174"/>
          </a:xfrm>
          <a:prstGeom prst="rect">
            <a:avLst/>
          </a:prstGeom>
        </p:spPr>
      </p:pic>
    </p:spTree>
    <p:extLst>
      <p:ext uri="{BB962C8B-B14F-4D97-AF65-F5344CB8AC3E}">
        <p14:creationId xmlns:p14="http://schemas.microsoft.com/office/powerpoint/2010/main" val="15339914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F4A759-8D11-4141-8A60-35AA21855304}"/>
              </a:ext>
            </a:extLst>
          </p:cNvPr>
          <p:cNvPicPr>
            <a:picLocks noChangeAspect="1"/>
          </p:cNvPicPr>
          <p:nvPr/>
        </p:nvPicPr>
        <p:blipFill rotWithShape="1">
          <a:blip r:embed="rId2"/>
          <a:srcRect t="3134"/>
          <a:stretch/>
        </p:blipFill>
        <p:spPr>
          <a:xfrm>
            <a:off x="6739325" y="1431496"/>
            <a:ext cx="5114476" cy="5148101"/>
          </a:xfrm>
          <a:prstGeom prst="rect">
            <a:avLst/>
          </a:prstGeom>
        </p:spPr>
      </p:pic>
      <p:sp>
        <p:nvSpPr>
          <p:cNvPr id="4" name="TextBox 3">
            <a:extLst>
              <a:ext uri="{FF2B5EF4-FFF2-40B4-BE49-F238E27FC236}">
                <a16:creationId xmlns:a16="http://schemas.microsoft.com/office/drawing/2014/main" id="{3FDDFD69-7B6A-44FF-8516-5B584E71D899}"/>
              </a:ext>
            </a:extLst>
          </p:cNvPr>
          <p:cNvSpPr txBox="1"/>
          <p:nvPr/>
        </p:nvSpPr>
        <p:spPr>
          <a:xfrm>
            <a:off x="776675" y="6287209"/>
            <a:ext cx="4463845" cy="307777"/>
          </a:xfrm>
          <a:prstGeom prst="rect">
            <a:avLst/>
          </a:prstGeom>
          <a:noFill/>
        </p:spPr>
        <p:txBody>
          <a:bodyPr wrap="square" rtlCol="0">
            <a:spAutoFit/>
          </a:bodyPr>
          <a:lstStyle/>
          <a:p>
            <a:r>
              <a:rPr lang="en-US" sz="1400" dirty="0">
                <a:solidFill>
                  <a:srgbClr val="002060"/>
                </a:solidFill>
              </a:rPr>
              <a:t>(Midwest Organic &amp; Sustainable Education Service, 2017)</a:t>
            </a:r>
          </a:p>
        </p:txBody>
      </p:sp>
      <p:sp>
        <p:nvSpPr>
          <p:cNvPr id="5" name="TextBox 4">
            <a:extLst>
              <a:ext uri="{FF2B5EF4-FFF2-40B4-BE49-F238E27FC236}">
                <a16:creationId xmlns:a16="http://schemas.microsoft.com/office/drawing/2014/main" id="{B551C4B8-7F10-4A75-BE9D-50C882A53D4B}"/>
              </a:ext>
            </a:extLst>
          </p:cNvPr>
          <p:cNvSpPr txBox="1"/>
          <p:nvPr/>
        </p:nvSpPr>
        <p:spPr>
          <a:xfrm>
            <a:off x="2189223" y="278403"/>
            <a:ext cx="6772275" cy="584775"/>
          </a:xfrm>
          <a:prstGeom prst="rect">
            <a:avLst/>
          </a:prstGeom>
          <a:noFill/>
        </p:spPr>
        <p:txBody>
          <a:bodyPr wrap="square" rtlCol="0">
            <a:spAutoFit/>
          </a:bodyPr>
          <a:lstStyle/>
          <a:p>
            <a:pPr algn="ctr"/>
            <a:r>
              <a:rPr lang="en-US" sz="3200" dirty="0"/>
              <a:t>Breeding maize for organic systems. </a:t>
            </a:r>
          </a:p>
        </p:txBody>
      </p:sp>
      <p:pic>
        <p:nvPicPr>
          <p:cNvPr id="6" name="Picture 5">
            <a:extLst>
              <a:ext uri="{FF2B5EF4-FFF2-40B4-BE49-F238E27FC236}">
                <a16:creationId xmlns:a16="http://schemas.microsoft.com/office/drawing/2014/main" id="{F3F81D23-ED74-98FB-D1B9-7DB708E2C48D}"/>
              </a:ext>
            </a:extLst>
          </p:cNvPr>
          <p:cNvPicPr>
            <a:picLocks noChangeAspect="1"/>
          </p:cNvPicPr>
          <p:nvPr/>
        </p:nvPicPr>
        <p:blipFill>
          <a:blip r:embed="rId3"/>
          <a:stretch>
            <a:fillRect/>
          </a:stretch>
        </p:blipFill>
        <p:spPr>
          <a:xfrm>
            <a:off x="454247" y="2032857"/>
            <a:ext cx="5965603" cy="3853592"/>
          </a:xfrm>
          <a:prstGeom prst="rect">
            <a:avLst/>
          </a:prstGeom>
        </p:spPr>
      </p:pic>
    </p:spTree>
    <p:extLst>
      <p:ext uri="{BB962C8B-B14F-4D97-AF65-F5344CB8AC3E}">
        <p14:creationId xmlns:p14="http://schemas.microsoft.com/office/powerpoint/2010/main" val="1358722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6212348" y="520681"/>
            <a:ext cx="5855605" cy="563231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solidFill>
                  <a:srgbClr val="FF6600"/>
                </a:solidFill>
              </a:rPr>
              <a:t>3. Resistance to pests</a:t>
            </a:r>
          </a:p>
          <a:p>
            <a:pPr marL="285750" indent="-285750">
              <a:buFont typeface="Arial" panose="020B0604020202020204" pitchFamily="34" charset="0"/>
              <a:buChar char="•"/>
            </a:pPr>
            <a:r>
              <a:rPr lang="en-US" dirty="0">
                <a:solidFill>
                  <a:srgbClr val="002060"/>
                </a:solidFill>
              </a:rPr>
              <a:t>limited seed treatment, foliar fungicides and pesticides </a:t>
            </a:r>
          </a:p>
          <a:p>
            <a:pPr marL="285750" indent="-285750">
              <a:buFont typeface="Arial" panose="020B0604020202020204" pitchFamily="34" charset="0"/>
              <a:buChar char="•"/>
            </a:pPr>
            <a:r>
              <a:rPr lang="en-US" dirty="0">
                <a:solidFill>
                  <a:srgbClr val="002060"/>
                </a:solidFill>
              </a:rPr>
              <a:t>15% corn yield loss </a:t>
            </a:r>
          </a:p>
          <a:p>
            <a:endParaRPr lang="en-US" b="1" dirty="0">
              <a:solidFill>
                <a:srgbClr val="FF6600"/>
              </a:solidFill>
            </a:endParaRPr>
          </a:p>
          <a:p>
            <a:r>
              <a:rPr lang="en-US" b="1" dirty="0">
                <a:solidFill>
                  <a:srgbClr val="FF6600"/>
                </a:solidFill>
              </a:rPr>
              <a:t>4. Nutritional value   </a:t>
            </a:r>
          </a:p>
          <a:p>
            <a:pPr marL="285750" indent="-285750">
              <a:buFont typeface="Arial" panose="020B0604020202020204" pitchFamily="34" charset="0"/>
              <a:buChar char="•"/>
            </a:pPr>
            <a:r>
              <a:rPr lang="en-US" dirty="0">
                <a:solidFill>
                  <a:srgbClr val="002060"/>
                </a:solidFill>
              </a:rPr>
              <a:t>Higher protein and carotenoid content </a:t>
            </a:r>
          </a:p>
          <a:p>
            <a:pPr marL="285750" indent="-285750">
              <a:buFont typeface="Arial" panose="020B0604020202020204" pitchFamily="34" charset="0"/>
              <a:buChar char="•"/>
            </a:pPr>
            <a:r>
              <a:rPr lang="en-US" dirty="0">
                <a:solidFill>
                  <a:srgbClr val="002060"/>
                </a:solidFill>
              </a:rPr>
              <a:t>Essential amino acids like methionine for livestock </a:t>
            </a:r>
          </a:p>
          <a:p>
            <a:pPr marL="285750" indent="-285750">
              <a:buFont typeface="Arial" panose="020B0604020202020204" pitchFamily="34" charset="0"/>
              <a:buChar char="•"/>
            </a:pPr>
            <a:r>
              <a:rPr lang="en-US" dirty="0">
                <a:solidFill>
                  <a:srgbClr val="002060"/>
                </a:solidFill>
              </a:rPr>
              <a:t>Controversial restricted use of synthetic methionine </a:t>
            </a:r>
          </a:p>
          <a:p>
            <a:endParaRPr lang="en-US" b="1" dirty="0">
              <a:solidFill>
                <a:srgbClr val="FF6600"/>
              </a:solidFill>
            </a:endParaRPr>
          </a:p>
          <a:p>
            <a:r>
              <a:rPr lang="en-US" b="1" dirty="0">
                <a:solidFill>
                  <a:srgbClr val="FF6600"/>
                </a:solidFill>
              </a:rPr>
              <a:t>5. Gametophytic incompatibility </a:t>
            </a:r>
          </a:p>
          <a:p>
            <a:pPr marL="285750" indent="-285750">
              <a:buFont typeface="Arial" panose="020B0604020202020204" pitchFamily="34" charset="0"/>
              <a:buChar char="•"/>
            </a:pPr>
            <a:r>
              <a:rPr lang="en-US" dirty="0">
                <a:solidFill>
                  <a:srgbClr val="002060"/>
                </a:solidFill>
              </a:rPr>
              <a:t>Cross-pollination from conventional fields</a:t>
            </a:r>
          </a:p>
          <a:p>
            <a:pPr marL="285750" indent="-285750">
              <a:buFont typeface="Arial" panose="020B0604020202020204" pitchFamily="34" charset="0"/>
              <a:buChar char="•"/>
            </a:pPr>
            <a:r>
              <a:rPr lang="en-US" dirty="0">
                <a:solidFill>
                  <a:srgbClr val="002060"/>
                </a:solidFill>
              </a:rPr>
              <a:t>Post-harvest rejection due to GMO contamination </a:t>
            </a:r>
          </a:p>
          <a:p>
            <a:pPr marL="285750" indent="-285750">
              <a:buFont typeface="Arial" panose="020B0604020202020204" pitchFamily="34" charset="0"/>
              <a:buChar char="•"/>
            </a:pPr>
            <a:r>
              <a:rPr lang="en-US" dirty="0">
                <a:solidFill>
                  <a:srgbClr val="002060"/>
                </a:solidFill>
              </a:rPr>
              <a:t>Low yields due to late planting</a:t>
            </a:r>
          </a:p>
          <a:p>
            <a:pPr marL="285750" indent="-285750">
              <a:buFont typeface="Arial" panose="020B0604020202020204" pitchFamily="34" charset="0"/>
              <a:buChar char="•"/>
            </a:pPr>
            <a:r>
              <a:rPr lang="en-US" dirty="0">
                <a:solidFill>
                  <a:srgbClr val="002060"/>
                </a:solidFill>
              </a:rPr>
              <a:t>Pollen exclusion mechanism with Ga1</a:t>
            </a:r>
          </a:p>
          <a:p>
            <a:endParaRPr lang="en-US" b="1" dirty="0">
              <a:solidFill>
                <a:srgbClr val="FF6600"/>
              </a:solidFill>
            </a:endParaRPr>
          </a:p>
          <a:p>
            <a:r>
              <a:rPr lang="en-US" b="1" dirty="0">
                <a:solidFill>
                  <a:srgbClr val="FF6600"/>
                </a:solidFill>
              </a:rPr>
              <a:t>6. Nutrient-uptake and Use efficiency</a:t>
            </a:r>
          </a:p>
          <a:p>
            <a:pPr marL="285750" indent="-285750">
              <a:buFont typeface="Arial" panose="020B0604020202020204" pitchFamily="34" charset="0"/>
              <a:buChar char="•"/>
            </a:pPr>
            <a:r>
              <a:rPr lang="en-US" dirty="0">
                <a:solidFill>
                  <a:srgbClr val="002060"/>
                </a:solidFill>
              </a:rPr>
              <a:t>Grain yield per unit of supplied nitrogen</a:t>
            </a:r>
          </a:p>
          <a:p>
            <a:pPr marL="285750" indent="-285750">
              <a:buFont typeface="Arial" panose="020B0604020202020204" pitchFamily="34" charset="0"/>
              <a:buChar char="•"/>
            </a:pPr>
            <a:r>
              <a:rPr lang="en-US" dirty="0">
                <a:solidFill>
                  <a:srgbClr val="002060"/>
                </a:solidFill>
              </a:rPr>
              <a:t>Organic sources and cover crops for nutrient cycling </a:t>
            </a:r>
          </a:p>
          <a:p>
            <a:pPr marL="285750" indent="-285750">
              <a:buFont typeface="Arial" panose="020B0604020202020204" pitchFamily="34" charset="0"/>
              <a:buChar char="•"/>
            </a:pPr>
            <a:r>
              <a:rPr lang="en-US" dirty="0">
                <a:solidFill>
                  <a:srgbClr val="002060"/>
                </a:solidFill>
              </a:rPr>
              <a:t>NUE varieties increase protein content and yield response  </a:t>
            </a:r>
          </a:p>
          <a:p>
            <a:pPr marL="285750" indent="-285750">
              <a:buFont typeface="Arial" panose="020B0604020202020204" pitchFamily="34" charset="0"/>
              <a:buChar char="•"/>
            </a:pPr>
            <a:r>
              <a:rPr lang="en-US" dirty="0">
                <a:solidFill>
                  <a:srgbClr val="002060"/>
                </a:solidFill>
              </a:rPr>
              <a:t>Reduce N application requirements </a:t>
            </a:r>
          </a:p>
        </p:txBody>
      </p:sp>
      <p:pic>
        <p:nvPicPr>
          <p:cNvPr id="14" name="Picture 13"/>
          <p:cNvPicPr>
            <a:picLocks noChangeAspect="1"/>
          </p:cNvPicPr>
          <p:nvPr/>
        </p:nvPicPr>
        <p:blipFill rotWithShape="1">
          <a:blip r:embed="rId5"/>
          <a:srcRect l="17850" t="28035" r="17964" b="19500"/>
          <a:stretch/>
        </p:blipFill>
        <p:spPr>
          <a:xfrm>
            <a:off x="9841925" y="1159598"/>
            <a:ext cx="742267" cy="612607"/>
          </a:xfrm>
          <a:prstGeom prst="rect">
            <a:avLst/>
          </a:prstGeom>
        </p:spPr>
      </p:pic>
      <p:pic>
        <p:nvPicPr>
          <p:cNvPr id="2" name="Picture 1"/>
          <p:cNvPicPr>
            <a:picLocks noChangeAspect="1"/>
          </p:cNvPicPr>
          <p:nvPr/>
        </p:nvPicPr>
        <p:blipFill rotWithShape="1">
          <a:blip r:embed="rId6"/>
          <a:srcRect l="24617" t="77966" r="10788" b="15633"/>
          <a:stretch/>
        </p:blipFill>
        <p:spPr>
          <a:xfrm>
            <a:off x="0" y="6336890"/>
            <a:ext cx="12192000" cy="521110"/>
          </a:xfrm>
          <a:prstGeom prst="rect">
            <a:avLst/>
          </a:prstGeom>
        </p:spPr>
      </p:pic>
      <p:sp>
        <p:nvSpPr>
          <p:cNvPr id="3" name="TextBox 2"/>
          <p:cNvSpPr txBox="1"/>
          <p:nvPr/>
        </p:nvSpPr>
        <p:spPr>
          <a:xfrm>
            <a:off x="3096077" y="-47502"/>
            <a:ext cx="5733291" cy="523220"/>
          </a:xfrm>
          <a:prstGeom prst="rect">
            <a:avLst/>
          </a:prstGeom>
          <a:noFill/>
        </p:spPr>
        <p:txBody>
          <a:bodyPr wrap="square" rtlCol="0">
            <a:spAutoFit/>
          </a:bodyPr>
          <a:lstStyle/>
          <a:p>
            <a:r>
              <a:rPr lang="en-US" sz="2800" b="1" dirty="0">
                <a:solidFill>
                  <a:srgbClr val="FF6600"/>
                </a:solidFill>
              </a:rPr>
              <a:t>Traits for Organic Corn Ideotypes </a:t>
            </a:r>
          </a:p>
        </p:txBody>
      </p:sp>
      <p:sp>
        <p:nvSpPr>
          <p:cNvPr id="5" name="TextBox 4"/>
          <p:cNvSpPr txBox="1"/>
          <p:nvPr/>
        </p:nvSpPr>
        <p:spPr>
          <a:xfrm>
            <a:off x="10818068" y="6128923"/>
            <a:ext cx="1356207" cy="276999"/>
          </a:xfrm>
          <a:prstGeom prst="rect">
            <a:avLst/>
          </a:prstGeom>
          <a:noFill/>
        </p:spPr>
        <p:txBody>
          <a:bodyPr wrap="square" rtlCol="0">
            <a:spAutoFit/>
          </a:bodyPr>
          <a:lstStyle/>
          <a:p>
            <a:r>
              <a:rPr lang="en-US" sz="1200" dirty="0">
                <a:solidFill>
                  <a:srgbClr val="002060"/>
                </a:solidFill>
              </a:rPr>
              <a:t>(Nielsen, 2020)</a:t>
            </a:r>
          </a:p>
        </p:txBody>
      </p:sp>
      <p:grpSp>
        <p:nvGrpSpPr>
          <p:cNvPr id="13" name="Group 12"/>
          <p:cNvGrpSpPr/>
          <p:nvPr/>
        </p:nvGrpSpPr>
        <p:grpSpPr>
          <a:xfrm>
            <a:off x="340414" y="544610"/>
            <a:ext cx="5624451" cy="5632311"/>
            <a:chOff x="240275" y="424931"/>
            <a:chExt cx="5413639" cy="5794204"/>
          </a:xfrm>
        </p:grpSpPr>
        <p:sp>
          <p:nvSpPr>
            <p:cNvPr id="9" name="TextBox 8"/>
            <p:cNvSpPr txBox="1"/>
            <p:nvPr/>
          </p:nvSpPr>
          <p:spPr>
            <a:xfrm>
              <a:off x="240275" y="424931"/>
              <a:ext cx="5413639" cy="579420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solidFill>
                    <a:srgbClr val="FF6600"/>
                  </a:solidFill>
                </a:rPr>
                <a:t>1. Grain Yield</a:t>
              </a:r>
            </a:p>
            <a:p>
              <a:pPr marL="285750" indent="-285750">
                <a:buFont typeface="Arial" panose="020B0604020202020204" pitchFamily="34" charset="0"/>
                <a:buChar char="•"/>
              </a:pPr>
              <a:r>
                <a:rPr lang="en-US" dirty="0">
                  <a:solidFill>
                    <a:srgbClr val="002060"/>
                  </a:solidFill>
                </a:rPr>
                <a:t>Historical corn grain yield trends show a  linear increase of 134.5 kg/ha/year </a:t>
              </a:r>
            </a:p>
            <a:p>
              <a:endParaRPr lang="en-US" dirty="0">
                <a:solidFill>
                  <a:srgbClr val="002060"/>
                </a:solidFill>
              </a:endParaRPr>
            </a:p>
            <a:p>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endParaRPr lang="en-US" dirty="0">
                <a:solidFill>
                  <a:srgbClr val="002060"/>
                </a:solidFill>
              </a:endParaRPr>
            </a:p>
            <a:p>
              <a:pPr marL="285750" indent="-285750">
                <a:buFont typeface="Arial" panose="020B0604020202020204" pitchFamily="34" charset="0"/>
                <a:buChar char="•"/>
              </a:pPr>
              <a:r>
                <a:rPr lang="en-US" dirty="0">
                  <a:solidFill>
                    <a:srgbClr val="002060"/>
                  </a:solidFill>
                </a:rPr>
                <a:t>Average organic yields are 68% of the average conventional yield (&lt;130 Bu/acre)</a:t>
              </a:r>
            </a:p>
            <a:p>
              <a:pPr marL="285750" indent="-285750">
                <a:buFont typeface="Wingdings" panose="05000000000000000000" pitchFamily="2" charset="2"/>
                <a:buChar char="ü"/>
              </a:pPr>
              <a:endParaRPr lang="en-US" dirty="0">
                <a:solidFill>
                  <a:srgbClr val="002060"/>
                </a:solidFill>
              </a:endParaRPr>
            </a:p>
            <a:p>
              <a:r>
                <a:rPr lang="en-US" b="1" dirty="0">
                  <a:solidFill>
                    <a:srgbClr val="FF6600"/>
                  </a:solidFill>
                </a:rPr>
                <a:t>2. Weed pressure tolerance</a:t>
              </a:r>
            </a:p>
            <a:p>
              <a:pPr marL="285750" indent="-285750">
                <a:buFont typeface="Arial" panose="020B0604020202020204" pitchFamily="34" charset="0"/>
                <a:buChar char="•"/>
              </a:pPr>
              <a:r>
                <a:rPr lang="en-US" dirty="0">
                  <a:solidFill>
                    <a:srgbClr val="002060"/>
                  </a:solidFill>
                </a:rPr>
                <a:t>Competition for nutrients, light and water</a:t>
              </a:r>
            </a:p>
            <a:p>
              <a:pPr marL="285750" indent="-285750">
                <a:buFont typeface="Arial" panose="020B0604020202020204" pitchFamily="34" charset="0"/>
                <a:buChar char="•"/>
              </a:pPr>
              <a:r>
                <a:rPr lang="en-US" dirty="0">
                  <a:solidFill>
                    <a:srgbClr val="002060"/>
                  </a:solidFill>
                </a:rPr>
                <a:t>100% yield loss if left uncontrolled  </a:t>
              </a:r>
            </a:p>
          </p:txBody>
        </p:sp>
        <p:pic>
          <p:nvPicPr>
            <p:cNvPr id="12" name="Picture 11"/>
            <p:cNvPicPr>
              <a:picLocks noChangeAspect="1"/>
            </p:cNvPicPr>
            <p:nvPr/>
          </p:nvPicPr>
          <p:blipFill rotWithShape="1">
            <a:blip r:embed="rId7"/>
            <a:srcRect l="1316"/>
            <a:stretch/>
          </p:blipFill>
          <p:spPr>
            <a:xfrm>
              <a:off x="478482" y="1305524"/>
              <a:ext cx="4828340" cy="3101275"/>
            </a:xfrm>
            <a:prstGeom prst="rect">
              <a:avLst/>
            </a:prstGeom>
          </p:spPr>
        </p:pic>
      </p:grpSp>
      <mc:AlternateContent xmlns:mc="http://schemas.openxmlformats.org/markup-compatibility/2006" xmlns:p14="http://schemas.microsoft.com/office/powerpoint/2010/main" xmlns:iact="http://schemas.microsoft.com/office/powerpoint/2014/inkAction">
        <mc:Choice Requires="p14 iact">
          <p:contentPart p14:bwMode="auto" r:id="rId8">
            <p14:nvContentPartPr>
              <p14:cNvPr id="68" name="Ink 67">
                <a:extLst>
                  <a:ext uri="{FF2B5EF4-FFF2-40B4-BE49-F238E27FC236}">
                    <a16:creationId xmlns:a16="http://schemas.microsoft.com/office/drawing/2014/main" id="{0AEFE843-9398-4BF9-9D57-1A176359191B}"/>
                  </a:ext>
                </a:extLst>
              </p14:cNvPr>
              <p14:cNvContentPartPr/>
              <p14:nvPr>
                <p:extLst>
                  <p:ext uri="{42D2F446-02D8-4167-A562-619A0277C38B}">
                    <p15:isNarration xmlns:p15="http://schemas.microsoft.com/office/powerpoint/2012/main" val="1"/>
                  </p:ext>
                </p:extLst>
              </p14:nvPr>
            </p14:nvContentPartPr>
            <p14:xfrm>
              <a:off x="2639160" y="2219400"/>
              <a:ext cx="2785680" cy="1607400"/>
            </p14:xfrm>
          </p:contentPart>
        </mc:Choice>
        <mc:Fallback xmlns="">
          <p:pic>
            <p:nvPicPr>
              <p:cNvPr id="68" name="Ink 67">
                <a:extLst>
                  <a:ext uri="{FF2B5EF4-FFF2-40B4-BE49-F238E27FC236}">
                    <a16:creationId xmlns:a16="http://schemas.microsoft.com/office/drawing/2014/main" id="{0AEFE843-9398-4BF9-9D57-1A176359191B}"/>
                  </a:ext>
                </a:extLst>
              </p:cNvPr>
              <p:cNvPicPr>
                <a:picLocks noGrp="1" noRot="1" noChangeAspect="1" noMove="1" noResize="1" noEditPoints="1" noAdjustHandles="1" noChangeArrowheads="1" noChangeShapeType="1"/>
              </p:cNvPicPr>
              <p:nvPr/>
            </p:nvPicPr>
            <p:blipFill>
              <a:blip r:embed="rId9"/>
              <a:stretch>
                <a:fillRect/>
              </a:stretch>
            </p:blipFill>
            <p:spPr>
              <a:xfrm>
                <a:off x="2629800" y="2210040"/>
                <a:ext cx="2804400" cy="1626120"/>
              </a:xfrm>
              <a:prstGeom prst="rect">
                <a:avLst/>
              </a:prstGeom>
            </p:spPr>
          </p:pic>
        </mc:Fallback>
      </mc:AlternateContent>
      <p:pic>
        <p:nvPicPr>
          <p:cNvPr id="69" name="Audio 68">
            <a:hlinkClick r:id="" action="ppaction://media"/>
            <a:extLst>
              <a:ext uri="{FF2B5EF4-FFF2-40B4-BE49-F238E27FC236}">
                <a16:creationId xmlns:a16="http://schemas.microsoft.com/office/drawing/2014/main" id="{5E4D12B6-756C-4431-AD61-0F20FED64A29}"/>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624634019"/>
      </p:ext>
    </p:extLst>
  </p:cSld>
  <p:clrMapOvr>
    <a:masterClrMapping/>
  </p:clrMapOvr>
  <mc:AlternateContent xmlns:mc="http://schemas.openxmlformats.org/markup-compatibility/2006" xmlns:p14="http://schemas.microsoft.com/office/powerpoint/2010/main">
    <mc:Choice Requires="p14">
      <p:transition spd="slow" p14:dur="2000" advTm="219307"/>
    </mc:Choice>
    <mc:Fallback xmlns="">
      <p:transition spd="slow" advTm="2193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9"/>
                                        </p:tgtEl>
                                      </p:cBhvr>
                                    </p:cmd>
                                  </p:childTnLst>
                                </p:cTn>
                              </p:par>
                              <p:par>
                                <p:cTn id="7" presetID="59" presetClass="entr" presetSubtype="0" fill="hold" nodeType="withEffect">
                                  <p:stCondLst>
                                    <p:cond delay="0"/>
                                  </p:stCondLst>
                                  <p:childTnLst>
                                    <p:set>
                                      <p:cBhvr>
                                        <p:cTn id="8" dur="1" fill="hold">
                                          <p:stCondLst>
                                            <p:cond delay="0"/>
                                          </p:stCondLst>
                                        </p:cTn>
                                        <p:tgtEl>
                                          <p:spTgt spid="68"/>
                                        </p:tgtEl>
                                        <p:attrNameLst>
                                          <p:attrName>style.visibility</p:attrName>
                                        </p:attrNameLst>
                                      </p:cBhvr>
                                      <p:to>
                                        <p:strVal val="visible"/>
                                      </p:to>
                                    </p:set>
                                    <p:cmd type="call" cmd="playFrom(0.0)">
                                      <p:cBhvr>
                                        <p:cTn id="9" dur="1" fill="hold"/>
                                        <p:tgtEl>
                                          <p:spTgt spid="6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B759EDA-506A-4507-9109-3DA9DA0C59E1}"/>
              </a:ext>
            </a:extLst>
          </p:cNvPr>
          <p:cNvPicPr>
            <a:picLocks noChangeAspect="1"/>
          </p:cNvPicPr>
          <p:nvPr/>
        </p:nvPicPr>
        <p:blipFill>
          <a:blip r:embed="rId2"/>
          <a:stretch>
            <a:fillRect/>
          </a:stretch>
        </p:blipFill>
        <p:spPr>
          <a:xfrm>
            <a:off x="436477" y="4173509"/>
            <a:ext cx="3662250" cy="2507685"/>
          </a:xfrm>
          <a:prstGeom prst="rect">
            <a:avLst/>
          </a:prstGeom>
        </p:spPr>
      </p:pic>
      <p:pic>
        <p:nvPicPr>
          <p:cNvPr id="4" name="Picture 3">
            <a:extLst>
              <a:ext uri="{FF2B5EF4-FFF2-40B4-BE49-F238E27FC236}">
                <a16:creationId xmlns:a16="http://schemas.microsoft.com/office/drawing/2014/main" id="{07807F1F-7D2E-4657-85C8-22EB32B54E78}"/>
              </a:ext>
            </a:extLst>
          </p:cNvPr>
          <p:cNvPicPr>
            <a:picLocks noChangeAspect="1"/>
          </p:cNvPicPr>
          <p:nvPr/>
        </p:nvPicPr>
        <p:blipFill>
          <a:blip r:embed="rId3"/>
          <a:stretch>
            <a:fillRect/>
          </a:stretch>
        </p:blipFill>
        <p:spPr>
          <a:xfrm>
            <a:off x="472871" y="963426"/>
            <a:ext cx="3625856" cy="2899041"/>
          </a:xfrm>
          <a:prstGeom prst="rect">
            <a:avLst/>
          </a:prstGeom>
        </p:spPr>
      </p:pic>
      <p:pic>
        <p:nvPicPr>
          <p:cNvPr id="5" name="Picture 4">
            <a:extLst>
              <a:ext uri="{FF2B5EF4-FFF2-40B4-BE49-F238E27FC236}">
                <a16:creationId xmlns:a16="http://schemas.microsoft.com/office/drawing/2014/main" id="{AF15446D-1ACE-498A-AC62-D965BD3DB43C}"/>
              </a:ext>
            </a:extLst>
          </p:cNvPr>
          <p:cNvPicPr>
            <a:picLocks noChangeAspect="1"/>
          </p:cNvPicPr>
          <p:nvPr/>
        </p:nvPicPr>
        <p:blipFill>
          <a:blip r:embed="rId4"/>
          <a:stretch>
            <a:fillRect/>
          </a:stretch>
        </p:blipFill>
        <p:spPr>
          <a:xfrm>
            <a:off x="4293489" y="986666"/>
            <a:ext cx="4352671" cy="2852560"/>
          </a:xfrm>
          <a:prstGeom prst="rect">
            <a:avLst/>
          </a:prstGeom>
        </p:spPr>
      </p:pic>
      <p:pic>
        <p:nvPicPr>
          <p:cNvPr id="6" name="Picture 5">
            <a:extLst>
              <a:ext uri="{FF2B5EF4-FFF2-40B4-BE49-F238E27FC236}">
                <a16:creationId xmlns:a16="http://schemas.microsoft.com/office/drawing/2014/main" id="{20154203-B82F-42FE-85A8-114A27AAF27A}"/>
              </a:ext>
            </a:extLst>
          </p:cNvPr>
          <p:cNvPicPr>
            <a:picLocks noChangeAspect="1"/>
          </p:cNvPicPr>
          <p:nvPr/>
        </p:nvPicPr>
        <p:blipFill rotWithShape="1">
          <a:blip r:embed="rId5"/>
          <a:srcRect t="12805"/>
          <a:stretch/>
        </p:blipFill>
        <p:spPr>
          <a:xfrm>
            <a:off x="4293489" y="4005070"/>
            <a:ext cx="4278032" cy="2676124"/>
          </a:xfrm>
          <a:prstGeom prst="rect">
            <a:avLst/>
          </a:prstGeom>
        </p:spPr>
      </p:pic>
      <p:sp>
        <p:nvSpPr>
          <p:cNvPr id="7" name="TextBox 6">
            <a:extLst>
              <a:ext uri="{FF2B5EF4-FFF2-40B4-BE49-F238E27FC236}">
                <a16:creationId xmlns:a16="http://schemas.microsoft.com/office/drawing/2014/main" id="{C88BC669-0667-44DC-ADA0-9DE4E087B205}"/>
              </a:ext>
            </a:extLst>
          </p:cNvPr>
          <p:cNvSpPr txBox="1"/>
          <p:nvPr/>
        </p:nvSpPr>
        <p:spPr>
          <a:xfrm>
            <a:off x="1776095" y="80282"/>
            <a:ext cx="7934960" cy="830997"/>
          </a:xfrm>
          <a:prstGeom prst="rect">
            <a:avLst/>
          </a:prstGeom>
          <a:noFill/>
        </p:spPr>
        <p:txBody>
          <a:bodyPr wrap="square" rtlCol="0">
            <a:spAutoFit/>
          </a:bodyPr>
          <a:lstStyle/>
          <a:p>
            <a:pPr algn="ctr"/>
            <a:r>
              <a:rPr lang="en-US" sz="2400" dirty="0"/>
              <a:t>Participatory Breeding with a Variety Testing Network of Organic growers (2018 – 2021)</a:t>
            </a:r>
          </a:p>
        </p:txBody>
      </p:sp>
      <p:sp>
        <p:nvSpPr>
          <p:cNvPr id="8" name="TextBox 7">
            <a:extLst>
              <a:ext uri="{FF2B5EF4-FFF2-40B4-BE49-F238E27FC236}">
                <a16:creationId xmlns:a16="http://schemas.microsoft.com/office/drawing/2014/main" id="{443D2B7A-7CF2-433F-ABE4-C9A6D354B1B9}"/>
              </a:ext>
            </a:extLst>
          </p:cNvPr>
          <p:cNvSpPr txBox="1"/>
          <p:nvPr/>
        </p:nvSpPr>
        <p:spPr>
          <a:xfrm>
            <a:off x="8840922" y="1066800"/>
            <a:ext cx="3265352" cy="5078313"/>
          </a:xfrm>
          <a:prstGeom prst="rect">
            <a:avLst/>
          </a:prstGeom>
          <a:noFill/>
        </p:spPr>
        <p:txBody>
          <a:bodyPr wrap="square" rtlCol="0">
            <a:spAutoFit/>
          </a:bodyPr>
          <a:lstStyle/>
          <a:p>
            <a:pPr marL="285750" indent="-285750">
              <a:buFont typeface="Wingdings" panose="05000000000000000000" pitchFamily="2" charset="2"/>
              <a:buChar char="q"/>
            </a:pPr>
            <a:r>
              <a:rPr lang="en-US" dirty="0"/>
              <a:t>Organic farmers in IL, IN &amp; WI</a:t>
            </a:r>
          </a:p>
          <a:p>
            <a:endParaRPr lang="en-US" dirty="0"/>
          </a:p>
          <a:p>
            <a:pPr marL="285750" indent="-285750">
              <a:buFont typeface="Wingdings" panose="05000000000000000000" pitchFamily="2" charset="2"/>
              <a:buChar char="q"/>
            </a:pPr>
            <a:r>
              <a:rPr lang="en-US" dirty="0"/>
              <a:t>Evaluated performance of our germplasm under organic conditions</a:t>
            </a:r>
          </a:p>
          <a:p>
            <a:endParaRPr lang="en-US" dirty="0"/>
          </a:p>
          <a:p>
            <a:pPr marL="285750" indent="-285750">
              <a:buFont typeface="Wingdings" panose="05000000000000000000" pitchFamily="2" charset="2"/>
              <a:buChar char="q"/>
            </a:pPr>
            <a:r>
              <a:rPr lang="en-US" dirty="0"/>
              <a:t>Identified traits of interest for organic farmers (weed pressure tolerance, grain quality, nutrient use-efficiency etc) </a:t>
            </a:r>
          </a:p>
          <a:p>
            <a:endParaRPr lang="en-US" dirty="0"/>
          </a:p>
          <a:p>
            <a:pPr marL="285750" indent="-285750">
              <a:buFont typeface="Wingdings" panose="05000000000000000000" pitchFamily="2" charset="2"/>
              <a:buChar char="q"/>
            </a:pPr>
            <a:r>
              <a:rPr lang="en-US" dirty="0"/>
              <a:t>Baseline for new project focused on speed breeding for organics. </a:t>
            </a:r>
          </a:p>
          <a:p>
            <a:pPr marL="285750" indent="-285750">
              <a:buFontTx/>
              <a:buChar char="-"/>
            </a:pPr>
            <a:r>
              <a:rPr lang="en-US" dirty="0"/>
              <a:t>Use of winter-nurseries</a:t>
            </a:r>
          </a:p>
          <a:p>
            <a:pPr marL="285750" indent="-285750">
              <a:buFontTx/>
              <a:buChar char="-"/>
            </a:pPr>
            <a:r>
              <a:rPr lang="en-US" dirty="0"/>
              <a:t>Doubled haploids </a:t>
            </a:r>
          </a:p>
          <a:p>
            <a:pPr marL="285750" indent="-285750">
              <a:buFontTx/>
              <a:buChar char="-"/>
            </a:pPr>
            <a:r>
              <a:rPr lang="en-US" dirty="0"/>
              <a:t>Genomic prediction</a:t>
            </a:r>
          </a:p>
        </p:txBody>
      </p:sp>
    </p:spTree>
    <p:extLst>
      <p:ext uri="{BB962C8B-B14F-4D97-AF65-F5344CB8AC3E}">
        <p14:creationId xmlns:p14="http://schemas.microsoft.com/office/powerpoint/2010/main" val="28360292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B0DCF1-8F71-4575-9F32-6109901526EF}"/>
              </a:ext>
            </a:extLst>
          </p:cNvPr>
          <p:cNvPicPr>
            <a:picLocks noChangeAspect="1"/>
          </p:cNvPicPr>
          <p:nvPr/>
        </p:nvPicPr>
        <p:blipFill rotWithShape="1">
          <a:blip r:embed="rId2"/>
          <a:srcRect t="13027"/>
          <a:stretch/>
        </p:blipFill>
        <p:spPr>
          <a:xfrm>
            <a:off x="401946" y="761044"/>
            <a:ext cx="6332229" cy="5507362"/>
          </a:xfrm>
          <a:prstGeom prst="rect">
            <a:avLst/>
          </a:prstGeom>
        </p:spPr>
      </p:pic>
      <p:sp>
        <p:nvSpPr>
          <p:cNvPr id="5" name="TextBox 4">
            <a:extLst>
              <a:ext uri="{FF2B5EF4-FFF2-40B4-BE49-F238E27FC236}">
                <a16:creationId xmlns:a16="http://schemas.microsoft.com/office/drawing/2014/main" id="{D5BD8DC5-0BD1-48D9-B4F7-78EF5724A63B}"/>
              </a:ext>
            </a:extLst>
          </p:cNvPr>
          <p:cNvSpPr txBox="1"/>
          <p:nvPr/>
        </p:nvSpPr>
        <p:spPr>
          <a:xfrm>
            <a:off x="1990724" y="138441"/>
            <a:ext cx="6181725" cy="523220"/>
          </a:xfrm>
          <a:prstGeom prst="rect">
            <a:avLst/>
          </a:prstGeom>
          <a:noFill/>
        </p:spPr>
        <p:txBody>
          <a:bodyPr wrap="square" rtlCol="0">
            <a:spAutoFit/>
          </a:bodyPr>
          <a:lstStyle/>
          <a:p>
            <a:r>
              <a:rPr lang="en-US" sz="2800" dirty="0"/>
              <a:t>Maize Pollination for seed production </a:t>
            </a:r>
          </a:p>
        </p:txBody>
      </p:sp>
      <p:sp>
        <p:nvSpPr>
          <p:cNvPr id="6" name="TextBox 5">
            <a:extLst>
              <a:ext uri="{FF2B5EF4-FFF2-40B4-BE49-F238E27FC236}">
                <a16:creationId xmlns:a16="http://schemas.microsoft.com/office/drawing/2014/main" id="{880CCA12-1DCD-457D-9E0D-8744A9903908}"/>
              </a:ext>
            </a:extLst>
          </p:cNvPr>
          <p:cNvSpPr txBox="1"/>
          <p:nvPr/>
        </p:nvSpPr>
        <p:spPr>
          <a:xfrm>
            <a:off x="6875153" y="4301572"/>
            <a:ext cx="4914901" cy="2308324"/>
          </a:xfrm>
          <a:prstGeom prst="rect">
            <a:avLst/>
          </a:prstGeom>
          <a:noFill/>
        </p:spPr>
        <p:txBody>
          <a:bodyPr wrap="square" rtlCol="0">
            <a:spAutoFit/>
          </a:bodyPr>
          <a:lstStyle/>
          <a:p>
            <a:pPr marL="285750" indent="-285750">
              <a:buFont typeface="Arial" panose="020B0604020202020204" pitchFamily="34" charset="0"/>
              <a:buChar char="•"/>
            </a:pPr>
            <a:r>
              <a:rPr lang="en-US" dirty="0"/>
              <a:t>Learn the morphology of a maize plant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Cross pollination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Self Pollination</a:t>
            </a:r>
          </a:p>
          <a:p>
            <a:endParaRPr lang="en-US" dirty="0"/>
          </a:p>
          <a:p>
            <a:pPr marL="285750" indent="-285750">
              <a:buFont typeface="Arial" panose="020B0604020202020204" pitchFamily="34" charset="0"/>
              <a:buChar char="•"/>
            </a:pPr>
            <a:r>
              <a:rPr lang="en-US" dirty="0"/>
              <a:t>Difference between inbred and hybrids etc</a:t>
            </a:r>
          </a:p>
          <a:p>
            <a:endParaRPr lang="en-US" dirty="0"/>
          </a:p>
        </p:txBody>
      </p:sp>
      <p:pic>
        <p:nvPicPr>
          <p:cNvPr id="7" name="Picture 6">
            <a:extLst>
              <a:ext uri="{FF2B5EF4-FFF2-40B4-BE49-F238E27FC236}">
                <a16:creationId xmlns:a16="http://schemas.microsoft.com/office/drawing/2014/main" id="{8250963E-67FF-4CEA-B119-806506926D26}"/>
              </a:ext>
            </a:extLst>
          </p:cNvPr>
          <p:cNvPicPr>
            <a:picLocks noChangeAspect="1"/>
          </p:cNvPicPr>
          <p:nvPr/>
        </p:nvPicPr>
        <p:blipFill>
          <a:blip r:embed="rId3"/>
          <a:stretch>
            <a:fillRect/>
          </a:stretch>
        </p:blipFill>
        <p:spPr>
          <a:xfrm>
            <a:off x="7078423" y="741994"/>
            <a:ext cx="2878448" cy="3479245"/>
          </a:xfrm>
          <a:prstGeom prst="rect">
            <a:avLst/>
          </a:prstGeom>
        </p:spPr>
      </p:pic>
      <p:sp>
        <p:nvSpPr>
          <p:cNvPr id="8" name="TextBox 7">
            <a:extLst>
              <a:ext uri="{FF2B5EF4-FFF2-40B4-BE49-F238E27FC236}">
                <a16:creationId xmlns:a16="http://schemas.microsoft.com/office/drawing/2014/main" id="{ACF1F513-5665-49F7-BD2D-5CFFC8D2C347}"/>
              </a:ext>
            </a:extLst>
          </p:cNvPr>
          <p:cNvSpPr txBox="1"/>
          <p:nvPr/>
        </p:nvSpPr>
        <p:spPr>
          <a:xfrm>
            <a:off x="982022" y="6367789"/>
            <a:ext cx="5172075" cy="830997"/>
          </a:xfrm>
          <a:prstGeom prst="rect">
            <a:avLst/>
          </a:prstGeom>
          <a:noFill/>
        </p:spPr>
        <p:txBody>
          <a:bodyPr wrap="square" rtlCol="0">
            <a:spAutoFit/>
          </a:bodyPr>
          <a:lstStyle/>
          <a:p>
            <a:r>
              <a:rPr lang="en-US" sz="2400" b="1" dirty="0"/>
              <a:t>Note: Practice in conventional nursery </a:t>
            </a:r>
          </a:p>
          <a:p>
            <a:endParaRPr lang="en-US" sz="2400" b="1" dirty="0"/>
          </a:p>
        </p:txBody>
      </p:sp>
    </p:spTree>
    <p:extLst>
      <p:ext uri="{BB962C8B-B14F-4D97-AF65-F5344CB8AC3E}">
        <p14:creationId xmlns:p14="http://schemas.microsoft.com/office/powerpoint/2010/main" val="13169679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57B5F-9A80-4CBA-952C-3F6EC758BDFE}"/>
              </a:ext>
            </a:extLst>
          </p:cNvPr>
          <p:cNvSpPr txBox="1"/>
          <p:nvPr/>
        </p:nvSpPr>
        <p:spPr>
          <a:xfrm>
            <a:off x="2076450" y="119640"/>
            <a:ext cx="6985260" cy="932688"/>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2800" dirty="0"/>
              <a:t>Introduction to Doubled haploid technique in corn breeding (Speed Breeding)</a:t>
            </a:r>
          </a:p>
        </p:txBody>
      </p:sp>
      <p:grpSp>
        <p:nvGrpSpPr>
          <p:cNvPr id="45" name="Group 44">
            <a:extLst>
              <a:ext uri="{FF2B5EF4-FFF2-40B4-BE49-F238E27FC236}">
                <a16:creationId xmlns:a16="http://schemas.microsoft.com/office/drawing/2014/main" id="{3A06A4E3-018E-4B6F-AD0A-DC685374BD69}"/>
              </a:ext>
            </a:extLst>
          </p:cNvPr>
          <p:cNvGrpSpPr/>
          <p:nvPr/>
        </p:nvGrpSpPr>
        <p:grpSpPr>
          <a:xfrm>
            <a:off x="1495512" y="1564647"/>
            <a:ext cx="4827734" cy="3541854"/>
            <a:chOff x="111761" y="1197086"/>
            <a:chExt cx="6936740" cy="5402746"/>
          </a:xfrm>
        </p:grpSpPr>
        <p:pic>
          <p:nvPicPr>
            <p:cNvPr id="42" name="Picture 41">
              <a:extLst>
                <a:ext uri="{FF2B5EF4-FFF2-40B4-BE49-F238E27FC236}">
                  <a16:creationId xmlns:a16="http://schemas.microsoft.com/office/drawing/2014/main" id="{64B44D88-5271-47B8-855B-BEF6176166DB}"/>
                </a:ext>
              </a:extLst>
            </p:cNvPr>
            <p:cNvPicPr>
              <a:picLocks noChangeAspect="1"/>
            </p:cNvPicPr>
            <p:nvPr/>
          </p:nvPicPr>
          <p:blipFill>
            <a:blip r:embed="rId2"/>
            <a:stretch>
              <a:fillRect/>
            </a:stretch>
          </p:blipFill>
          <p:spPr>
            <a:xfrm>
              <a:off x="258283" y="1197086"/>
              <a:ext cx="6790218" cy="3606577"/>
            </a:xfrm>
            <a:prstGeom prst="rect">
              <a:avLst/>
            </a:prstGeom>
          </p:spPr>
        </p:pic>
        <p:pic>
          <p:nvPicPr>
            <p:cNvPr id="43" name="Picture 42">
              <a:extLst>
                <a:ext uri="{FF2B5EF4-FFF2-40B4-BE49-F238E27FC236}">
                  <a16:creationId xmlns:a16="http://schemas.microsoft.com/office/drawing/2014/main" id="{B125E49B-0576-43A4-A055-E8B5EBDA1AC9}"/>
                </a:ext>
              </a:extLst>
            </p:cNvPr>
            <p:cNvPicPr>
              <a:picLocks noChangeAspect="1"/>
            </p:cNvPicPr>
            <p:nvPr/>
          </p:nvPicPr>
          <p:blipFill rotWithShape="1">
            <a:blip r:embed="rId3"/>
            <a:srcRect t="50311"/>
            <a:stretch/>
          </p:blipFill>
          <p:spPr>
            <a:xfrm>
              <a:off x="111761" y="4328160"/>
              <a:ext cx="5730239" cy="2271672"/>
            </a:xfrm>
            <a:prstGeom prst="rect">
              <a:avLst/>
            </a:prstGeom>
          </p:spPr>
        </p:pic>
      </p:grpSp>
      <p:pic>
        <p:nvPicPr>
          <p:cNvPr id="44" name="Picture 43">
            <a:extLst>
              <a:ext uri="{FF2B5EF4-FFF2-40B4-BE49-F238E27FC236}">
                <a16:creationId xmlns:a16="http://schemas.microsoft.com/office/drawing/2014/main" id="{3749651B-D33A-48B5-AD74-BE74CBE228A0}"/>
              </a:ext>
            </a:extLst>
          </p:cNvPr>
          <p:cNvPicPr>
            <a:picLocks noChangeAspect="1"/>
          </p:cNvPicPr>
          <p:nvPr/>
        </p:nvPicPr>
        <p:blipFill>
          <a:blip r:embed="rId4"/>
          <a:stretch>
            <a:fillRect/>
          </a:stretch>
        </p:blipFill>
        <p:spPr>
          <a:xfrm>
            <a:off x="7707573" y="1434825"/>
            <a:ext cx="4208202" cy="3614592"/>
          </a:xfrm>
          <a:prstGeom prst="rect">
            <a:avLst/>
          </a:prstGeom>
        </p:spPr>
      </p:pic>
      <p:pic>
        <p:nvPicPr>
          <p:cNvPr id="4" name="Picture 3">
            <a:extLst>
              <a:ext uri="{FF2B5EF4-FFF2-40B4-BE49-F238E27FC236}">
                <a16:creationId xmlns:a16="http://schemas.microsoft.com/office/drawing/2014/main" id="{507C6A66-D347-002B-81E2-1641A81389D4}"/>
              </a:ext>
            </a:extLst>
          </p:cNvPr>
          <p:cNvPicPr>
            <a:picLocks noChangeAspect="1"/>
          </p:cNvPicPr>
          <p:nvPr/>
        </p:nvPicPr>
        <p:blipFill>
          <a:blip r:embed="rId5"/>
          <a:stretch>
            <a:fillRect/>
          </a:stretch>
        </p:blipFill>
        <p:spPr>
          <a:xfrm>
            <a:off x="475446" y="944948"/>
            <a:ext cx="6779340" cy="5663675"/>
          </a:xfrm>
          <a:prstGeom prst="rect">
            <a:avLst/>
          </a:prstGeom>
        </p:spPr>
      </p:pic>
      <p:pic>
        <p:nvPicPr>
          <p:cNvPr id="5" name="Picture 4">
            <a:extLst>
              <a:ext uri="{FF2B5EF4-FFF2-40B4-BE49-F238E27FC236}">
                <a16:creationId xmlns:a16="http://schemas.microsoft.com/office/drawing/2014/main" id="{D6BBD925-6DBC-A0C9-10A6-123084A365A2}"/>
              </a:ext>
            </a:extLst>
          </p:cNvPr>
          <p:cNvPicPr>
            <a:picLocks noChangeAspect="1"/>
          </p:cNvPicPr>
          <p:nvPr/>
        </p:nvPicPr>
        <p:blipFill rotWithShape="1">
          <a:blip r:embed="rId6"/>
          <a:srcRect t="59167" r="49639" b="24444"/>
          <a:stretch/>
        </p:blipFill>
        <p:spPr>
          <a:xfrm>
            <a:off x="7714694" y="5358473"/>
            <a:ext cx="3906610" cy="929128"/>
          </a:xfrm>
          <a:prstGeom prst="rect">
            <a:avLst/>
          </a:prstGeom>
        </p:spPr>
      </p:pic>
    </p:spTree>
    <p:extLst>
      <p:ext uri="{BB962C8B-B14F-4D97-AF65-F5344CB8AC3E}">
        <p14:creationId xmlns:p14="http://schemas.microsoft.com/office/powerpoint/2010/main" val="3305304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57B5F-9A80-4CBA-952C-3F6EC758BDFE}"/>
              </a:ext>
            </a:extLst>
          </p:cNvPr>
          <p:cNvSpPr txBox="1"/>
          <p:nvPr/>
        </p:nvSpPr>
        <p:spPr>
          <a:xfrm>
            <a:off x="2776536" y="144281"/>
            <a:ext cx="8081963" cy="523220"/>
          </a:xfrm>
          <a:prstGeom prst="rect">
            <a:avLst/>
          </a:prstGeom>
          <a:noFill/>
        </p:spPr>
        <p:txBody>
          <a:bodyPr wrap="square" rtlCol="0">
            <a:spAutoFit/>
          </a:bodyPr>
          <a:lstStyle/>
          <a:p>
            <a:pPr algn="ctr"/>
            <a:r>
              <a:rPr lang="en-US" sz="2800" dirty="0"/>
              <a:t>Phenotyping and Trait Evaluation (Data Collection) </a:t>
            </a:r>
          </a:p>
        </p:txBody>
      </p:sp>
      <p:pic>
        <p:nvPicPr>
          <p:cNvPr id="3" name="Picture 2">
            <a:extLst>
              <a:ext uri="{FF2B5EF4-FFF2-40B4-BE49-F238E27FC236}">
                <a16:creationId xmlns:a16="http://schemas.microsoft.com/office/drawing/2014/main" id="{B88DB19F-1112-4765-B16B-B8577A34861D}"/>
              </a:ext>
            </a:extLst>
          </p:cNvPr>
          <p:cNvPicPr>
            <a:picLocks noChangeAspect="1"/>
          </p:cNvPicPr>
          <p:nvPr/>
        </p:nvPicPr>
        <p:blipFill rotWithShape="1">
          <a:blip r:embed="rId2"/>
          <a:srcRect l="19371"/>
          <a:stretch/>
        </p:blipFill>
        <p:spPr>
          <a:xfrm>
            <a:off x="1167941" y="895166"/>
            <a:ext cx="5362576" cy="4992021"/>
          </a:xfrm>
          <a:prstGeom prst="rect">
            <a:avLst/>
          </a:prstGeom>
        </p:spPr>
      </p:pic>
      <p:sp>
        <p:nvSpPr>
          <p:cNvPr id="8" name="TextBox 7">
            <a:extLst>
              <a:ext uri="{FF2B5EF4-FFF2-40B4-BE49-F238E27FC236}">
                <a16:creationId xmlns:a16="http://schemas.microsoft.com/office/drawing/2014/main" id="{6BE4AD4E-A080-4EBF-A729-F5ABD523AE1F}"/>
              </a:ext>
            </a:extLst>
          </p:cNvPr>
          <p:cNvSpPr txBox="1"/>
          <p:nvPr/>
        </p:nvSpPr>
        <p:spPr>
          <a:xfrm>
            <a:off x="1047750" y="5962834"/>
            <a:ext cx="11144250" cy="646331"/>
          </a:xfrm>
          <a:prstGeom prst="rect">
            <a:avLst/>
          </a:prstGeom>
          <a:noFill/>
        </p:spPr>
        <p:txBody>
          <a:bodyPr wrap="square">
            <a:spAutoFit/>
          </a:bodyPr>
          <a:lstStyle/>
          <a:p>
            <a:pPr marL="285750" indent="-285750">
              <a:buFont typeface="Arial" panose="020B0604020202020204" pitchFamily="34" charset="0"/>
              <a:buChar char="•"/>
            </a:pPr>
            <a:r>
              <a:rPr lang="en-US" dirty="0"/>
              <a:t>Characterize phenotypic response of maize hybrids under varying crop rotation systems and soil nitrogen levels.</a:t>
            </a:r>
          </a:p>
          <a:p>
            <a:pPr marL="285750" indent="-285750">
              <a:buFont typeface="Arial" panose="020B0604020202020204" pitchFamily="34" charset="0"/>
              <a:buChar char="•"/>
            </a:pPr>
            <a:r>
              <a:rPr lang="en-US" dirty="0"/>
              <a:t>Nitrogen use efficiency </a:t>
            </a:r>
          </a:p>
        </p:txBody>
      </p:sp>
      <p:grpSp>
        <p:nvGrpSpPr>
          <p:cNvPr id="11" name="Group 10">
            <a:extLst>
              <a:ext uri="{FF2B5EF4-FFF2-40B4-BE49-F238E27FC236}">
                <a16:creationId xmlns:a16="http://schemas.microsoft.com/office/drawing/2014/main" id="{660ED46D-26F0-4865-93E9-1232ECB1FA29}"/>
              </a:ext>
            </a:extLst>
          </p:cNvPr>
          <p:cNvGrpSpPr/>
          <p:nvPr/>
        </p:nvGrpSpPr>
        <p:grpSpPr>
          <a:xfrm>
            <a:off x="6686828" y="885641"/>
            <a:ext cx="4981297" cy="4992021"/>
            <a:chOff x="7163078" y="1062391"/>
            <a:chExt cx="5040671" cy="5171923"/>
          </a:xfrm>
        </p:grpSpPr>
        <p:pic>
          <p:nvPicPr>
            <p:cNvPr id="9" name="Picture 8">
              <a:extLst>
                <a:ext uri="{FF2B5EF4-FFF2-40B4-BE49-F238E27FC236}">
                  <a16:creationId xmlns:a16="http://schemas.microsoft.com/office/drawing/2014/main" id="{5997E570-9450-4AF5-A01A-5E829DC7EC7E}"/>
                </a:ext>
              </a:extLst>
            </p:cNvPr>
            <p:cNvPicPr>
              <a:picLocks noChangeAspect="1"/>
            </p:cNvPicPr>
            <p:nvPr/>
          </p:nvPicPr>
          <p:blipFill>
            <a:blip r:embed="rId3"/>
            <a:stretch>
              <a:fillRect/>
            </a:stretch>
          </p:blipFill>
          <p:spPr>
            <a:xfrm>
              <a:off x="7163078" y="1062391"/>
              <a:ext cx="2514129" cy="5171923"/>
            </a:xfrm>
            <a:prstGeom prst="rect">
              <a:avLst/>
            </a:prstGeom>
          </p:spPr>
        </p:pic>
        <p:pic>
          <p:nvPicPr>
            <p:cNvPr id="10" name="Picture 9">
              <a:extLst>
                <a:ext uri="{FF2B5EF4-FFF2-40B4-BE49-F238E27FC236}">
                  <a16:creationId xmlns:a16="http://schemas.microsoft.com/office/drawing/2014/main" id="{A97D8423-A60E-4D1A-B1CC-99C45AE029C9}"/>
                </a:ext>
              </a:extLst>
            </p:cNvPr>
            <p:cNvPicPr>
              <a:picLocks noChangeAspect="1"/>
            </p:cNvPicPr>
            <p:nvPr/>
          </p:nvPicPr>
          <p:blipFill>
            <a:blip r:embed="rId4"/>
            <a:stretch>
              <a:fillRect/>
            </a:stretch>
          </p:blipFill>
          <p:spPr>
            <a:xfrm>
              <a:off x="9756783" y="1062391"/>
              <a:ext cx="2446966" cy="5171923"/>
            </a:xfrm>
            <a:prstGeom prst="rect">
              <a:avLst/>
            </a:prstGeom>
          </p:spPr>
        </p:pic>
      </p:grpSp>
    </p:spTree>
    <p:extLst>
      <p:ext uri="{BB962C8B-B14F-4D97-AF65-F5344CB8AC3E}">
        <p14:creationId xmlns:p14="http://schemas.microsoft.com/office/powerpoint/2010/main" val="25541908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1625</TotalTime>
  <Words>615</Words>
  <Application>Microsoft Office PowerPoint</Application>
  <PresentationFormat>Widescreen</PresentationFormat>
  <Paragraphs>102</Paragraphs>
  <Slides>13</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Wingdings</vt:lpstr>
      <vt:lpstr>Office Theme</vt:lpstr>
      <vt:lpstr>Discovering STEM in ACES Program (DSAP)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Discovering STEM in ACES Program (DSAP)</dc:title>
  <dc:creator>Mujjabi, Christopher</dc:creator>
  <cp:lastModifiedBy>Christopher Mujjabi</cp:lastModifiedBy>
  <cp:revision>16</cp:revision>
  <dcterms:created xsi:type="dcterms:W3CDTF">2022-07-08T14:37:44Z</dcterms:created>
  <dcterms:modified xsi:type="dcterms:W3CDTF">2022-07-21T20:11:27Z</dcterms:modified>
</cp:coreProperties>
</file>

<file path=docProps/thumbnail.jpeg>
</file>